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62" r:id="rId3"/>
    <p:sldId id="263" r:id="rId4"/>
    <p:sldId id="264" r:id="rId5"/>
    <p:sldId id="265" r:id="rId6"/>
    <p:sldId id="266" r:id="rId7"/>
    <p:sldId id="269" r:id="rId8"/>
    <p:sldId id="282" r:id="rId9"/>
    <p:sldId id="283" r:id="rId10"/>
    <p:sldId id="285" r:id="rId11"/>
    <p:sldId id="284" r:id="rId12"/>
    <p:sldId id="271" r:id="rId13"/>
    <p:sldId id="286" r:id="rId14"/>
    <p:sldId id="272" r:id="rId15"/>
    <p:sldId id="277" r:id="rId16"/>
    <p:sldId id="273" r:id="rId17"/>
    <p:sldId id="274" r:id="rId18"/>
    <p:sldId id="275" r:id="rId19"/>
    <p:sldId id="276" r:id="rId20"/>
    <p:sldId id="278" r:id="rId21"/>
    <p:sldId id="279" r:id="rId22"/>
    <p:sldId id="280" r:id="rId23"/>
    <p:sldId id="287" r:id="rId24"/>
    <p:sldId id="288" r:id="rId25"/>
    <p:sldId id="289" r:id="rId26"/>
    <p:sldId id="290" r:id="rId27"/>
    <p:sldId id="291" r:id="rId28"/>
    <p:sldId id="292" r:id="rId29"/>
    <p:sldId id="293" r:id="rId30"/>
    <p:sldId id="294" r:id="rId31"/>
    <p:sldId id="295" r:id="rId32"/>
    <p:sldId id="296" r:id="rId33"/>
    <p:sldId id="29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9" autoAdjust="0"/>
    <p:restoredTop sz="94660"/>
  </p:normalViewPr>
  <p:slideViewPr>
    <p:cSldViewPr snapToGrid="0">
      <p:cViewPr varScale="1">
        <p:scale>
          <a:sx n="78" d="100"/>
          <a:sy n="78" d="100"/>
        </p:scale>
        <p:origin x="112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DA1AC746-7FA3-464D-A844-72F193550417}" type="datetimeFigureOut">
              <a:rPr lang="en-IN" smtClean="0"/>
              <a:t>25-07-2025</a:t>
            </a:fld>
            <a:endParaRPr lang="en-IN"/>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DD0E71A-0B2F-47E4-AE37-667B4E7D0A1D}"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57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AC746-7FA3-464D-A844-72F193550417}" type="datetimeFigureOut">
              <a:rPr lang="en-IN" smtClean="0"/>
              <a:t>25-07-2025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D0E71A-0B2F-47E4-AE37-667B4E7D0A1D}" type="slidenum">
              <a:rPr lang="en-IN" smtClean="0"/>
              <a:t>‹#›</a:t>
            </a:fld>
            <a:endParaRPr lang="en-IN"/>
          </a:p>
        </p:txBody>
      </p:sp>
    </p:spTree>
    <p:extLst>
      <p:ext uri="{BB962C8B-B14F-4D97-AF65-F5344CB8AC3E}">
        <p14:creationId xmlns:p14="http://schemas.microsoft.com/office/powerpoint/2010/main" val="3236351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AC746-7FA3-464D-A844-72F193550417}" type="datetimeFigureOut">
              <a:rPr lang="en-IN" smtClean="0"/>
              <a:t>25-07-2025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D0E71A-0B2F-47E4-AE37-667B4E7D0A1D}" type="slidenum">
              <a:rPr lang="en-IN" smtClean="0"/>
              <a:t>‹#›</a:t>
            </a:fld>
            <a:endParaRPr lang="en-IN"/>
          </a:p>
        </p:txBody>
      </p:sp>
    </p:spTree>
    <p:extLst>
      <p:ext uri="{BB962C8B-B14F-4D97-AF65-F5344CB8AC3E}">
        <p14:creationId xmlns:p14="http://schemas.microsoft.com/office/powerpoint/2010/main" val="294136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AC746-7FA3-464D-A844-72F193550417}" type="datetimeFigureOut">
              <a:rPr lang="en-IN" smtClean="0"/>
              <a:t>25-07-2025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D0E71A-0B2F-47E4-AE37-667B4E7D0A1D}" type="slidenum">
              <a:rPr lang="en-IN" smtClean="0"/>
              <a:t>‹#›</a:t>
            </a:fld>
            <a:endParaRPr lang="en-IN"/>
          </a:p>
        </p:txBody>
      </p:sp>
    </p:spTree>
    <p:extLst>
      <p:ext uri="{BB962C8B-B14F-4D97-AF65-F5344CB8AC3E}">
        <p14:creationId xmlns:p14="http://schemas.microsoft.com/office/powerpoint/2010/main" val="3920119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AC746-7FA3-464D-A844-72F193550417}" type="datetimeFigureOut">
              <a:rPr lang="en-IN" smtClean="0"/>
              <a:t>25-07-2025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D0E71A-0B2F-47E4-AE37-667B4E7D0A1D}"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09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1AC746-7FA3-464D-A844-72F193550417}" type="datetimeFigureOut">
              <a:rPr lang="en-IN" smtClean="0"/>
              <a:t>25-07-2025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D0E71A-0B2F-47E4-AE37-667B4E7D0A1D}" type="slidenum">
              <a:rPr lang="en-IN" smtClean="0"/>
              <a:t>‹#›</a:t>
            </a:fld>
            <a:endParaRPr lang="en-IN"/>
          </a:p>
        </p:txBody>
      </p:sp>
    </p:spTree>
    <p:extLst>
      <p:ext uri="{BB962C8B-B14F-4D97-AF65-F5344CB8AC3E}">
        <p14:creationId xmlns:p14="http://schemas.microsoft.com/office/powerpoint/2010/main" val="10073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1AC746-7FA3-464D-A844-72F193550417}" type="datetimeFigureOut">
              <a:rPr lang="en-IN" smtClean="0"/>
              <a:t>25-07-2025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D0E71A-0B2F-47E4-AE37-667B4E7D0A1D}" type="slidenum">
              <a:rPr lang="en-IN" smtClean="0"/>
              <a:t>‹#›</a:t>
            </a:fld>
            <a:endParaRPr lang="en-IN"/>
          </a:p>
        </p:txBody>
      </p:sp>
    </p:spTree>
    <p:extLst>
      <p:ext uri="{BB962C8B-B14F-4D97-AF65-F5344CB8AC3E}">
        <p14:creationId xmlns:p14="http://schemas.microsoft.com/office/powerpoint/2010/main" val="32449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1AC746-7FA3-464D-A844-72F193550417}" type="datetimeFigureOut">
              <a:rPr lang="en-IN" smtClean="0"/>
              <a:t>25-07-2025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D0E71A-0B2F-47E4-AE37-667B4E7D0A1D}" type="slidenum">
              <a:rPr lang="en-IN" smtClean="0"/>
              <a:t>‹#›</a:t>
            </a:fld>
            <a:endParaRPr lang="en-IN"/>
          </a:p>
        </p:txBody>
      </p:sp>
    </p:spTree>
    <p:extLst>
      <p:ext uri="{BB962C8B-B14F-4D97-AF65-F5344CB8AC3E}">
        <p14:creationId xmlns:p14="http://schemas.microsoft.com/office/powerpoint/2010/main" val="1695800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AC746-7FA3-464D-A844-72F193550417}" type="datetimeFigureOut">
              <a:rPr lang="en-IN" smtClean="0"/>
              <a:t>25-07-2025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D0E71A-0B2F-47E4-AE37-667B4E7D0A1D}" type="slidenum">
              <a:rPr lang="en-IN" smtClean="0"/>
              <a:t>‹#›</a:t>
            </a:fld>
            <a:endParaRPr lang="en-IN"/>
          </a:p>
        </p:txBody>
      </p:sp>
    </p:spTree>
    <p:extLst>
      <p:ext uri="{BB962C8B-B14F-4D97-AF65-F5344CB8AC3E}">
        <p14:creationId xmlns:p14="http://schemas.microsoft.com/office/powerpoint/2010/main" val="362786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AC746-7FA3-464D-A844-72F193550417}" type="datetimeFigureOut">
              <a:rPr lang="en-IN" smtClean="0"/>
              <a:t>25-07-2025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D0E71A-0B2F-47E4-AE37-667B4E7D0A1D}" type="slidenum">
              <a:rPr lang="en-IN" smtClean="0"/>
              <a:t>‹#›</a:t>
            </a:fld>
            <a:endParaRPr lang="en-IN"/>
          </a:p>
        </p:txBody>
      </p:sp>
    </p:spTree>
    <p:extLst>
      <p:ext uri="{BB962C8B-B14F-4D97-AF65-F5344CB8AC3E}">
        <p14:creationId xmlns:p14="http://schemas.microsoft.com/office/powerpoint/2010/main" val="1226832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AC746-7FA3-464D-A844-72F193550417}" type="datetimeFigureOut">
              <a:rPr lang="en-IN" smtClean="0"/>
              <a:t>25-07-2025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D0E71A-0B2F-47E4-AE37-667B4E7D0A1D}" type="slidenum">
              <a:rPr lang="en-IN" smtClean="0"/>
              <a:t>‹#›</a:t>
            </a:fld>
            <a:endParaRPr lang="en-IN"/>
          </a:p>
        </p:txBody>
      </p:sp>
    </p:spTree>
    <p:extLst>
      <p:ext uri="{BB962C8B-B14F-4D97-AF65-F5344CB8AC3E}">
        <p14:creationId xmlns:p14="http://schemas.microsoft.com/office/powerpoint/2010/main" val="1874357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DA1AC746-7FA3-464D-A844-72F193550417}" type="datetimeFigureOut">
              <a:rPr lang="en-IN" smtClean="0"/>
              <a:t>25-07-2025</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9DD0E71A-0B2F-47E4-AE37-667B4E7D0A1D}" type="slidenum">
              <a:rPr lang="en-IN" smtClean="0"/>
              <a:t>‹#›</a:t>
            </a:fld>
            <a:endParaRPr lang="en-IN"/>
          </a:p>
        </p:txBody>
      </p:sp>
    </p:spTree>
    <p:extLst>
      <p:ext uri="{BB962C8B-B14F-4D97-AF65-F5344CB8AC3E}">
        <p14:creationId xmlns:p14="http://schemas.microsoft.com/office/powerpoint/2010/main" val="40274922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3189-A796-903B-716D-E05103A07071}"/>
              </a:ext>
            </a:extLst>
          </p:cNvPr>
          <p:cNvSpPr>
            <a:spLocks noGrp="1"/>
          </p:cNvSpPr>
          <p:nvPr>
            <p:ph type="ctrTitle"/>
          </p:nvPr>
        </p:nvSpPr>
        <p:spPr>
          <a:xfrm>
            <a:off x="1523999" y="699626"/>
            <a:ext cx="9144000" cy="1473353"/>
          </a:xfrm>
        </p:spPr>
        <p:txBody>
          <a:bodyPr>
            <a:normAutofit fontScale="90000"/>
          </a:bodyPr>
          <a:lstStyle/>
          <a:p>
            <a:r>
              <a:rPr lang="en-US" sz="2400" b="0" dirty="0">
                <a:latin typeface="Arial" panose="020B0604020202020204" pitchFamily="34" charset="0"/>
                <a:cs typeface="Arial" panose="020B0604020202020204" pitchFamily="34" charset="0"/>
              </a:rPr>
              <a:t>Sri Krishna Arts and Science College</a:t>
            </a: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Department of Computer Technology and Data Science </a:t>
            </a: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Academic Year 2023-2026 </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Industrial Exposure Training Project</a:t>
            </a:r>
            <a:endParaRPr lang="en-IN" sz="2400" b="0" dirty="0"/>
          </a:p>
        </p:txBody>
      </p:sp>
      <p:sp>
        <p:nvSpPr>
          <p:cNvPr id="3" name="Subtitle 2">
            <a:extLst>
              <a:ext uri="{FF2B5EF4-FFF2-40B4-BE49-F238E27FC236}">
                <a16:creationId xmlns:a16="http://schemas.microsoft.com/office/drawing/2014/main" id="{8CC76C72-FEF3-1F3A-EE86-3C7892710B21}"/>
              </a:ext>
            </a:extLst>
          </p:cNvPr>
          <p:cNvSpPr>
            <a:spLocks noGrp="1"/>
          </p:cNvSpPr>
          <p:nvPr>
            <p:ph type="subTitle" idx="1"/>
          </p:nvPr>
        </p:nvSpPr>
        <p:spPr>
          <a:xfrm>
            <a:off x="1523999" y="2797764"/>
            <a:ext cx="9144000" cy="1655762"/>
          </a:xfrm>
        </p:spPr>
        <p:txBody>
          <a:bodyPr>
            <a:noAutofit/>
          </a:bodyPr>
          <a:lstStyle/>
          <a:p>
            <a:r>
              <a:rPr lang="en-US" sz="3200" b="1" dirty="0">
                <a:latin typeface="Arial" panose="020B0604020202020204" pitchFamily="34" charset="0"/>
                <a:cs typeface="Arial" panose="020B0604020202020204" pitchFamily="34" charset="0"/>
              </a:rPr>
              <a:t>ADOPT NEST: PET ADOPTION WEBPAGE</a:t>
            </a:r>
          </a:p>
          <a:p>
            <a:endParaRPr lang="en-US" sz="3200" b="1" dirty="0">
              <a:latin typeface="Arial" panose="020B0604020202020204" pitchFamily="34" charset="0"/>
              <a:cs typeface="Arial" panose="020B0604020202020204" pitchFamily="34" charset="0"/>
            </a:endParaRPr>
          </a:p>
          <a:p>
            <a:pPr>
              <a:spcBef>
                <a:spcPts val="800"/>
              </a:spcBef>
            </a:pPr>
            <a:r>
              <a:rPr lang="en-US" sz="1800" dirty="0">
                <a:latin typeface="Arial" panose="020B0604020202020204" pitchFamily="34" charset="0"/>
                <a:cs typeface="Arial" panose="020B0604020202020204" pitchFamily="34" charset="0"/>
              </a:rPr>
              <a:t>Under the Guidance </a:t>
            </a:r>
          </a:p>
          <a:p>
            <a:pPr>
              <a:spcBef>
                <a:spcPts val="800"/>
              </a:spcBef>
            </a:pPr>
            <a:r>
              <a:rPr lang="en-US" sz="1800" dirty="0">
                <a:latin typeface="Arial" panose="020B0604020202020204" pitchFamily="34" charset="0"/>
                <a:cs typeface="Arial" panose="020B0604020202020204" pitchFamily="34" charset="0"/>
              </a:rPr>
              <a:t>Mr. R. SHANKAR, M.Sc., MCA., M.Phil., (Ph. D).,</a:t>
            </a:r>
          </a:p>
          <a:p>
            <a:pPr>
              <a:spcBef>
                <a:spcPts val="800"/>
              </a:spcBef>
            </a:pPr>
            <a:r>
              <a:rPr lang="en-US" sz="1800" dirty="0">
                <a:latin typeface="Arial" panose="020B0604020202020204" pitchFamily="34" charset="0"/>
                <a:cs typeface="Arial" panose="020B0604020202020204" pitchFamily="34" charset="0"/>
              </a:rPr>
              <a:t>Assistant Professor</a:t>
            </a:r>
          </a:p>
          <a:p>
            <a:pPr>
              <a:spcBef>
                <a:spcPts val="800"/>
              </a:spcBef>
            </a:pPr>
            <a:r>
              <a:rPr lang="en-US" sz="1800" dirty="0">
                <a:latin typeface="Arial" panose="020B0604020202020204" pitchFamily="34" charset="0"/>
                <a:cs typeface="Arial" panose="020B0604020202020204" pitchFamily="34" charset="0"/>
              </a:rPr>
              <a:t>Department Of Computer Technology and Data Science </a:t>
            </a:r>
          </a:p>
          <a:p>
            <a:pPr>
              <a:spcBef>
                <a:spcPts val="800"/>
              </a:spcBef>
            </a:pPr>
            <a:endParaRPr lang="en-US" sz="1800" dirty="0">
              <a:latin typeface="Arial" panose="020B0604020202020204" pitchFamily="34" charset="0"/>
              <a:cs typeface="Arial" panose="020B0604020202020204" pitchFamily="34" charset="0"/>
            </a:endParaRPr>
          </a:p>
          <a:p>
            <a:endParaRPr lang="en-IN" sz="2000" dirty="0"/>
          </a:p>
        </p:txBody>
      </p:sp>
      <p:pic>
        <p:nvPicPr>
          <p:cNvPr id="1026" name="Picture 2" descr="Sri Krishna Arts and Science College (@SKASC_CBE) / X">
            <a:extLst>
              <a:ext uri="{FF2B5EF4-FFF2-40B4-BE49-F238E27FC236}">
                <a16:creationId xmlns:a16="http://schemas.microsoft.com/office/drawing/2014/main" id="{D9CCA846-0CD8-87FE-22C0-4222165E0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42" y="432666"/>
            <a:ext cx="1190448" cy="1190448"/>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EC84545E-85BC-E76C-E783-676A8FDAE355}"/>
              </a:ext>
            </a:extLst>
          </p:cNvPr>
          <p:cNvSpPr txBox="1">
            <a:spLocks/>
          </p:cNvSpPr>
          <p:nvPr/>
        </p:nvSpPr>
        <p:spPr>
          <a:xfrm>
            <a:off x="9611031" y="5485839"/>
            <a:ext cx="2841522"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latin typeface="Arial" panose="020B0604020202020204" pitchFamily="34" charset="0"/>
                <a:cs typeface="Arial" panose="020B0604020202020204" pitchFamily="34" charset="0"/>
              </a:rPr>
              <a:t>Name : Gurucharan K</a:t>
            </a:r>
          </a:p>
          <a:p>
            <a:pPr algn="l"/>
            <a:r>
              <a:rPr lang="en-US" sz="1600" dirty="0">
                <a:latin typeface="Arial" panose="020B0604020202020204" pitchFamily="34" charset="0"/>
                <a:cs typeface="Arial" panose="020B0604020202020204" pitchFamily="34" charset="0"/>
              </a:rPr>
              <a:t>Roll No: 23BCT021</a:t>
            </a:r>
          </a:p>
          <a:p>
            <a:pPr algn="l"/>
            <a:r>
              <a:rPr lang="en-US" sz="1600" dirty="0">
                <a:latin typeface="Arial" panose="020B0604020202020204" pitchFamily="34" charset="0"/>
                <a:cs typeface="Arial" panose="020B0604020202020204" pitchFamily="34" charset="0"/>
              </a:rPr>
              <a:t>Class : III B.Sc. CT A </a:t>
            </a:r>
          </a:p>
        </p:txBody>
      </p:sp>
    </p:spTree>
    <p:extLst>
      <p:ext uri="{BB962C8B-B14F-4D97-AF65-F5344CB8AC3E}">
        <p14:creationId xmlns:p14="http://schemas.microsoft.com/office/powerpoint/2010/main" val="474196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9E2E3-9B00-D7A6-6FCE-4CF61AE7EE56}"/>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6C0DC187-5156-0687-F0E6-2CA0B26DB273}"/>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Arial" panose="020B0604020202020204" pitchFamily="34" charset="0"/>
                <a:cs typeface="Arial" panose="020B0604020202020204" pitchFamily="34" charset="0"/>
              </a:rPr>
              <a:t>TECHNICAL DESIGN DIAGRAM</a:t>
            </a:r>
            <a:endParaRPr lang="en-IN" sz="3200" dirty="0">
              <a:latin typeface="Arial" panose="020B0604020202020204" pitchFamily="34" charset="0"/>
              <a:cs typeface="Arial" panose="020B0604020202020204" pitchFamily="34" charset="0"/>
            </a:endParaRPr>
          </a:p>
        </p:txBody>
      </p:sp>
      <p:sp>
        <p:nvSpPr>
          <p:cNvPr id="5" name="Subtitle 5">
            <a:extLst>
              <a:ext uri="{FF2B5EF4-FFF2-40B4-BE49-F238E27FC236}">
                <a16:creationId xmlns:a16="http://schemas.microsoft.com/office/drawing/2014/main" id="{0D97B4C3-88D6-3DB0-A5C6-305F74C22686}"/>
              </a:ext>
            </a:extLst>
          </p:cNvPr>
          <p:cNvSpPr txBox="1">
            <a:spLocks/>
          </p:cNvSpPr>
          <p:nvPr/>
        </p:nvSpPr>
        <p:spPr>
          <a:xfrm>
            <a:off x="1524000" y="1606603"/>
            <a:ext cx="9144000" cy="353962"/>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IN" sz="2000" b="1" dirty="0">
                <a:latin typeface="Arial" panose="020B0604020202020204" pitchFamily="34" charset="0"/>
                <a:cs typeface="Arial" panose="020B0604020202020204" pitchFamily="34" charset="0"/>
              </a:rPr>
              <a:t>DATA FLOW DIAGRAM (LEVEL 2) </a:t>
            </a:r>
            <a:endParaRPr lang="en-IN"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BEA3041-B37B-871E-BEAB-BDAD14923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08" y="2103180"/>
            <a:ext cx="11148184" cy="4276221"/>
          </a:xfrm>
          <a:prstGeom prst="rect">
            <a:avLst/>
          </a:prstGeom>
          <a:ln>
            <a:solidFill>
              <a:schemeClr val="tx1"/>
            </a:solidFill>
          </a:ln>
        </p:spPr>
      </p:pic>
    </p:spTree>
    <p:extLst>
      <p:ext uri="{BB962C8B-B14F-4D97-AF65-F5344CB8AC3E}">
        <p14:creationId xmlns:p14="http://schemas.microsoft.com/office/powerpoint/2010/main" val="1428218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B1E51-8045-888F-7AFE-D5DBE238AC81}"/>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BD5865C6-2FFF-3A14-E612-9E78B41060C2}"/>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Arial" panose="020B0604020202020204" pitchFamily="34" charset="0"/>
                <a:cs typeface="Arial" panose="020B0604020202020204" pitchFamily="34" charset="0"/>
              </a:rPr>
              <a:t>TECHNICAL DESIGN DIAGRAM</a:t>
            </a:r>
            <a:endParaRPr lang="en-IN" sz="3200" dirty="0">
              <a:latin typeface="Arial" panose="020B0604020202020204" pitchFamily="34" charset="0"/>
              <a:cs typeface="Arial" panose="020B0604020202020204" pitchFamily="34" charset="0"/>
            </a:endParaRPr>
          </a:p>
        </p:txBody>
      </p:sp>
      <p:sp>
        <p:nvSpPr>
          <p:cNvPr id="5" name="Subtitle 5">
            <a:extLst>
              <a:ext uri="{FF2B5EF4-FFF2-40B4-BE49-F238E27FC236}">
                <a16:creationId xmlns:a16="http://schemas.microsoft.com/office/drawing/2014/main" id="{14F8BEC5-80BE-2D6E-6023-A286AADA6BBE}"/>
              </a:ext>
            </a:extLst>
          </p:cNvPr>
          <p:cNvSpPr txBox="1">
            <a:spLocks/>
          </p:cNvSpPr>
          <p:nvPr/>
        </p:nvSpPr>
        <p:spPr>
          <a:xfrm>
            <a:off x="1524000" y="1606603"/>
            <a:ext cx="9144000" cy="353962"/>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US" sz="2000" b="1" dirty="0">
                <a:latin typeface="Arial" panose="020B0604020202020204" pitchFamily="34" charset="0"/>
                <a:cs typeface="Arial" panose="020B0604020202020204" pitchFamily="34" charset="0"/>
              </a:rPr>
              <a:t>ER DIAGRAM </a:t>
            </a:r>
            <a:endParaRPr lang="en-IN"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F689F2-00D9-01BC-D116-6042B2F52D93}"/>
              </a:ext>
            </a:extLst>
          </p:cNvPr>
          <p:cNvPicPr>
            <a:picLocks noChangeAspect="1"/>
          </p:cNvPicPr>
          <p:nvPr/>
        </p:nvPicPr>
        <p:blipFill rotWithShape="1">
          <a:blip r:embed="rId2">
            <a:extLst>
              <a:ext uri="{28A0092B-C50C-407E-A947-70E740481C1C}">
                <a14:useLocalDpi xmlns:a14="http://schemas.microsoft.com/office/drawing/2010/main" val="0"/>
              </a:ext>
            </a:extLst>
          </a:blip>
          <a:srcRect l="183" t="73801" r="47574" b="-78"/>
          <a:stretch>
            <a:fillRect/>
          </a:stretch>
        </p:blipFill>
        <p:spPr bwMode="auto">
          <a:xfrm>
            <a:off x="4380788" y="1798576"/>
            <a:ext cx="3999283" cy="4703609"/>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7857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97058-306A-7DF1-D0F5-1ADB75B6B808}"/>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3B2CD62D-FC32-F219-4D4C-1FFC8AB8962A}"/>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DATABASE DESIGN</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C228A61F-2364-FAE9-C60D-D4E6D4F01F15}"/>
              </a:ext>
            </a:extLst>
          </p:cNvPr>
          <p:cNvSpPr txBox="1">
            <a:spLocks/>
          </p:cNvSpPr>
          <p:nvPr/>
        </p:nvSpPr>
        <p:spPr>
          <a:xfrm>
            <a:off x="1676400" y="1512487"/>
            <a:ext cx="9144000" cy="68670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IN" sz="2000" dirty="0">
                <a:latin typeface="Arial" panose="020B0604020202020204" pitchFamily="34" charset="0"/>
                <a:cs typeface="Arial" panose="020B0604020202020204" pitchFamily="34" charset="0"/>
              </a:rPr>
              <a:t>Table Name: Adoption_Requests</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Primary Key: ID</a:t>
            </a:r>
          </a:p>
          <a:p>
            <a:pPr marL="45720" indent="0">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779178-972D-7538-AA5A-EFF9EE23E4E1}"/>
              </a:ext>
            </a:extLst>
          </p:cNvPr>
          <p:cNvPicPr>
            <a:picLocks noChangeAspect="1"/>
          </p:cNvPicPr>
          <p:nvPr/>
        </p:nvPicPr>
        <p:blipFill>
          <a:blip r:embed="rId2"/>
          <a:stretch>
            <a:fillRect/>
          </a:stretch>
        </p:blipFill>
        <p:spPr>
          <a:xfrm>
            <a:off x="422982" y="2905276"/>
            <a:ext cx="5930124" cy="2301371"/>
          </a:xfrm>
          <a:prstGeom prst="rect">
            <a:avLst/>
          </a:prstGeom>
        </p:spPr>
      </p:pic>
      <p:pic>
        <p:nvPicPr>
          <p:cNvPr id="7" name="Picture 6">
            <a:extLst>
              <a:ext uri="{FF2B5EF4-FFF2-40B4-BE49-F238E27FC236}">
                <a16:creationId xmlns:a16="http://schemas.microsoft.com/office/drawing/2014/main" id="{4C12A18C-7E71-6076-EA2A-FA5D1D28839B}"/>
              </a:ext>
            </a:extLst>
          </p:cNvPr>
          <p:cNvPicPr>
            <a:picLocks noChangeAspect="1"/>
          </p:cNvPicPr>
          <p:nvPr/>
        </p:nvPicPr>
        <p:blipFill>
          <a:blip r:embed="rId3"/>
          <a:stretch>
            <a:fillRect/>
          </a:stretch>
        </p:blipFill>
        <p:spPr>
          <a:xfrm>
            <a:off x="6472711" y="2856985"/>
            <a:ext cx="5296307" cy="2349662"/>
          </a:xfrm>
          <a:prstGeom prst="rect">
            <a:avLst/>
          </a:prstGeom>
        </p:spPr>
      </p:pic>
      <p:sp>
        <p:nvSpPr>
          <p:cNvPr id="8" name="Subtitle 5">
            <a:extLst>
              <a:ext uri="{FF2B5EF4-FFF2-40B4-BE49-F238E27FC236}">
                <a16:creationId xmlns:a16="http://schemas.microsoft.com/office/drawing/2014/main" id="{6130AFE3-A260-CB37-63B4-A32D0E353E01}"/>
              </a:ext>
            </a:extLst>
          </p:cNvPr>
          <p:cNvSpPr txBox="1">
            <a:spLocks/>
          </p:cNvSpPr>
          <p:nvPr/>
        </p:nvSpPr>
        <p:spPr>
          <a:xfrm>
            <a:off x="1781106" y="2418236"/>
            <a:ext cx="2154286" cy="487040"/>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US" sz="2000" dirty="0">
                <a:latin typeface="Arial" panose="020B0604020202020204" pitchFamily="34" charset="0"/>
                <a:cs typeface="Arial" panose="020B0604020202020204" pitchFamily="34" charset="0"/>
              </a:rPr>
              <a:t>Table structure</a:t>
            </a:r>
            <a:endParaRPr lang="en-IN" sz="2000" dirty="0">
              <a:latin typeface="Arial" panose="020B0604020202020204" pitchFamily="34" charset="0"/>
              <a:cs typeface="Arial" panose="020B0604020202020204" pitchFamily="34" charset="0"/>
            </a:endParaRPr>
          </a:p>
        </p:txBody>
      </p:sp>
      <p:sp>
        <p:nvSpPr>
          <p:cNvPr id="9" name="Subtitle 5">
            <a:extLst>
              <a:ext uri="{FF2B5EF4-FFF2-40B4-BE49-F238E27FC236}">
                <a16:creationId xmlns:a16="http://schemas.microsoft.com/office/drawing/2014/main" id="{958EF87B-4DB4-11C2-9B98-F3B3E4A876F2}"/>
              </a:ext>
            </a:extLst>
          </p:cNvPr>
          <p:cNvSpPr txBox="1">
            <a:spLocks/>
          </p:cNvSpPr>
          <p:nvPr/>
        </p:nvSpPr>
        <p:spPr>
          <a:xfrm>
            <a:off x="8043721" y="2465438"/>
            <a:ext cx="2154286" cy="487040"/>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ctr">
              <a:buNone/>
            </a:pPr>
            <a:r>
              <a:rPr lang="en-US" sz="2000" dirty="0">
                <a:latin typeface="Arial" panose="020B0604020202020204" pitchFamily="34" charset="0"/>
                <a:cs typeface="Arial" panose="020B0604020202020204" pitchFamily="34" charset="0"/>
              </a:rPr>
              <a:t>Data Table </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5959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4B8C8-D555-11C2-A7AB-57AE46528F40}"/>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C905CEBD-13A2-89A6-91D7-E43F051A8908}"/>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MODULE DESCRIPTION </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EA8FEB70-4CD5-9FEF-4DD3-66120C32C7FF}"/>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r>
              <a:rPr lang="en-IN" sz="2000" dirty="0">
                <a:latin typeface="Arial" panose="020B0604020202020204" pitchFamily="34" charset="0"/>
                <a:cs typeface="Arial" panose="020B0604020202020204" pitchFamily="34" charset="0"/>
              </a:rPr>
              <a:t>The AdoptNest – Pet Adoption Management System is designed with a modular approach to ensure that each function of the system operates effectively and independently while contributing to the overall workflow. </a:t>
            </a:r>
          </a:p>
          <a:p>
            <a:pPr marL="45720" indent="0" algn="just">
              <a:buNone/>
            </a:pPr>
            <a:endParaRPr lang="en-IN" sz="2000" dirty="0">
              <a:latin typeface="Arial" panose="020B0604020202020204" pitchFamily="34" charset="0"/>
              <a:cs typeface="Arial" panose="020B0604020202020204" pitchFamily="34" charset="0"/>
            </a:endParaRPr>
          </a:p>
          <a:p>
            <a:pPr algn="just">
              <a:buFont typeface="Arial" panose="020B0604020202020204" pitchFamily="34" charset="0"/>
              <a:buChar char="•"/>
            </a:pPr>
            <a:r>
              <a:rPr lang="en-IN" sz="2000" dirty="0">
                <a:latin typeface="Arial" panose="020B0604020202020204" pitchFamily="34" charset="0"/>
                <a:cs typeface="Arial" panose="020B0604020202020204" pitchFamily="34" charset="0"/>
              </a:rPr>
              <a:t>USER MODULE</a:t>
            </a:r>
          </a:p>
          <a:p>
            <a:pPr algn="just">
              <a:buFont typeface="Arial" panose="020B0604020202020204" pitchFamily="34" charset="0"/>
              <a:buChar char="•"/>
            </a:pPr>
            <a:r>
              <a:rPr lang="en-IN" sz="2000" dirty="0">
                <a:latin typeface="Arial" panose="020B0604020202020204" pitchFamily="34" charset="0"/>
                <a:cs typeface="Arial" panose="020B0604020202020204" pitchFamily="34" charset="0"/>
              </a:rPr>
              <a:t>BROWSE PETS MODULE</a:t>
            </a:r>
          </a:p>
          <a:p>
            <a:pPr algn="just">
              <a:buFont typeface="Arial" panose="020B0604020202020204" pitchFamily="34" charset="0"/>
              <a:buChar char="•"/>
            </a:pPr>
            <a:r>
              <a:rPr lang="en-IN" sz="2000" dirty="0">
                <a:latin typeface="Arial" panose="020B0604020202020204" pitchFamily="34" charset="0"/>
                <a:cs typeface="Arial" panose="020B0604020202020204" pitchFamily="34" charset="0"/>
              </a:rPr>
              <a:t>ADOPTION REQUEST MODULE</a:t>
            </a:r>
          </a:p>
          <a:p>
            <a:pPr algn="just">
              <a:buFont typeface="Arial" panose="020B0604020202020204" pitchFamily="34" charset="0"/>
              <a:buChar char="•"/>
            </a:pPr>
            <a:r>
              <a:rPr lang="en-IN" sz="2000" dirty="0">
                <a:latin typeface="Arial" panose="020B0604020202020204" pitchFamily="34" charset="0"/>
                <a:cs typeface="Arial" panose="020B0604020202020204" pitchFamily="34" charset="0"/>
              </a:rPr>
              <a:t>HEALTH TRACKING MODULE</a:t>
            </a:r>
          </a:p>
          <a:p>
            <a:pPr algn="just">
              <a:buFont typeface="Arial" panose="020B0604020202020204" pitchFamily="34" charset="0"/>
              <a:buChar char="•"/>
            </a:pPr>
            <a:r>
              <a:rPr lang="en-IN" sz="2000" dirty="0">
                <a:latin typeface="Arial" panose="020B0604020202020204" pitchFamily="34" charset="0"/>
                <a:cs typeface="Arial" panose="020B0604020202020204" pitchFamily="34" charset="0"/>
              </a:rPr>
              <a:t>ADOPTION TRACKER MODULE</a:t>
            </a:r>
          </a:p>
          <a:p>
            <a:pPr algn="just">
              <a:buFont typeface="Arial" panose="020B0604020202020204" pitchFamily="34" charset="0"/>
              <a:buChar char="•"/>
            </a:pPr>
            <a:r>
              <a:rPr lang="en-IN" sz="2000" dirty="0">
                <a:latin typeface="Arial" panose="020B0604020202020204" pitchFamily="34" charset="0"/>
                <a:cs typeface="Arial" panose="020B0604020202020204" pitchFamily="34" charset="0"/>
              </a:rPr>
              <a:t>BLOG MODULE</a:t>
            </a:r>
          </a:p>
        </p:txBody>
      </p:sp>
    </p:spTree>
    <p:extLst>
      <p:ext uri="{BB962C8B-B14F-4D97-AF65-F5344CB8AC3E}">
        <p14:creationId xmlns:p14="http://schemas.microsoft.com/office/powerpoint/2010/main" val="1199952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B11BE-5723-257C-DEC8-FF6B1B3E79F9}"/>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64D3C11C-7AA5-2203-B657-B5FDF8861C58}"/>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MODULE DESCRIPTION </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CF92FCDC-BE74-E1D8-BB1C-599414CAA083}"/>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r>
              <a:rPr lang="en-US" sz="2000" dirty="0">
                <a:latin typeface="Arial" panose="020B0604020202020204" pitchFamily="34" charset="0"/>
                <a:cs typeface="Arial" panose="020B0604020202020204" pitchFamily="34" charset="0"/>
              </a:rPr>
              <a:t>1. User Module</a:t>
            </a:r>
          </a:p>
          <a:p>
            <a:pPr algn="just"/>
            <a:r>
              <a:rPr lang="en-US" sz="2000" dirty="0">
                <a:latin typeface="Arial" panose="020B0604020202020204" pitchFamily="34" charset="0"/>
                <a:cs typeface="Arial" panose="020B0604020202020204" pitchFamily="34" charset="0"/>
              </a:rPr>
              <a:t>Handles user registration and login functionality.</a:t>
            </a:r>
          </a:p>
          <a:p>
            <a:pPr algn="just"/>
            <a:r>
              <a:rPr lang="en-US" sz="2000" dirty="0">
                <a:latin typeface="Arial" panose="020B0604020202020204" pitchFamily="34" charset="0"/>
                <a:cs typeface="Arial" panose="020B0604020202020204" pitchFamily="34" charset="0"/>
              </a:rPr>
              <a:t>Allows users to create and update personal profiles.</a:t>
            </a:r>
          </a:p>
          <a:p>
            <a:pPr algn="just"/>
            <a:r>
              <a:rPr lang="en-US" sz="2000" dirty="0">
                <a:latin typeface="Arial" panose="020B0604020202020204" pitchFamily="34" charset="0"/>
                <a:cs typeface="Arial" panose="020B0604020202020204" pitchFamily="34" charset="0"/>
              </a:rPr>
              <a:t>Stores user credentials securely and maintains access control.</a:t>
            </a:r>
          </a:p>
          <a:p>
            <a:pPr algn="just"/>
            <a:r>
              <a:rPr lang="en-US" sz="2000" dirty="0">
                <a:latin typeface="Arial" panose="020B0604020202020204" pitchFamily="34" charset="0"/>
                <a:cs typeface="Arial" panose="020B0604020202020204" pitchFamily="34" charset="0"/>
              </a:rPr>
              <a:t>Enables role-based access (e.g., adopter, provider, admin).</a:t>
            </a:r>
          </a:p>
        </p:txBody>
      </p:sp>
    </p:spTree>
    <p:extLst>
      <p:ext uri="{BB962C8B-B14F-4D97-AF65-F5344CB8AC3E}">
        <p14:creationId xmlns:p14="http://schemas.microsoft.com/office/powerpoint/2010/main" val="377737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F74FA-0027-1238-C3D8-545A8A92FA13}"/>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5B6F3A13-0EBE-E53A-2AAA-6C1BC3CCFA5D}"/>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MODULE DESCRIPTION </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97919FD0-1227-216D-FC91-46D473B9CCDE}"/>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US" sz="2000" dirty="0">
                <a:latin typeface="Arial" panose="020B0604020202020204" pitchFamily="34" charset="0"/>
                <a:cs typeface="Arial" panose="020B0604020202020204" pitchFamily="34" charset="0"/>
              </a:rPr>
              <a:t>2. Browse Pets Module</a:t>
            </a:r>
          </a:p>
          <a:p>
            <a:r>
              <a:rPr lang="en-US" sz="2000" dirty="0">
                <a:latin typeface="Arial" panose="020B0604020202020204" pitchFamily="34" charset="0"/>
                <a:cs typeface="Arial" panose="020B0604020202020204" pitchFamily="34" charset="0"/>
              </a:rPr>
              <a:t>Displays all pets available for adoption with filter/search options.</a:t>
            </a:r>
          </a:p>
          <a:p>
            <a:r>
              <a:rPr lang="en-US" sz="2000" dirty="0">
                <a:latin typeface="Arial" panose="020B0604020202020204" pitchFamily="34" charset="0"/>
                <a:cs typeface="Arial" panose="020B0604020202020204" pitchFamily="34" charset="0"/>
              </a:rPr>
              <a:t>Each pet profile includes photo, breed, age, gender, health, and description.</a:t>
            </a:r>
          </a:p>
          <a:p>
            <a:r>
              <a:rPr lang="en-US" sz="2000" dirty="0">
                <a:latin typeface="Arial" panose="020B0604020202020204" pitchFamily="34" charset="0"/>
                <a:cs typeface="Arial" panose="020B0604020202020204" pitchFamily="34" charset="0"/>
              </a:rPr>
              <a:t>Allows admins/providers to add, update, or remove pet listings.</a:t>
            </a:r>
          </a:p>
          <a:p>
            <a:r>
              <a:rPr lang="en-US" sz="2000" dirty="0">
                <a:latin typeface="Arial" panose="020B0604020202020204" pitchFamily="34" charset="0"/>
                <a:cs typeface="Arial" panose="020B0604020202020204" pitchFamily="34" charset="0"/>
              </a:rPr>
              <a:t>Helps adopters make informed decisions based on pet details.</a:t>
            </a:r>
          </a:p>
        </p:txBody>
      </p:sp>
    </p:spTree>
    <p:extLst>
      <p:ext uri="{BB962C8B-B14F-4D97-AF65-F5344CB8AC3E}">
        <p14:creationId xmlns:p14="http://schemas.microsoft.com/office/powerpoint/2010/main" val="4277660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89A0B-60DA-756C-84B8-E9F311BC7431}"/>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9EA90038-6F74-843A-D890-B0AA38923FD2}"/>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MODULE DESCRIPTION </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067EA6FA-F9BF-2B8E-9C00-51F21EE9CA35}"/>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r>
              <a:rPr lang="en-US" sz="2000" dirty="0">
                <a:latin typeface="Arial" panose="020B0604020202020204" pitchFamily="34" charset="0"/>
                <a:cs typeface="Arial" panose="020B0604020202020204" pitchFamily="34" charset="0"/>
              </a:rPr>
              <a:t>3. Adoption Request Module</a:t>
            </a:r>
          </a:p>
          <a:p>
            <a:pPr algn="just"/>
            <a:r>
              <a:rPr lang="en-US" sz="2000" dirty="0">
                <a:latin typeface="Arial" panose="020B0604020202020204" pitchFamily="34" charset="0"/>
                <a:cs typeface="Arial" panose="020B0604020202020204" pitchFamily="34" charset="0"/>
              </a:rPr>
              <a:t>Allows users to submit adoption requests for selected pets.</a:t>
            </a:r>
          </a:p>
          <a:p>
            <a:pPr algn="just"/>
            <a:r>
              <a:rPr lang="en-US" sz="2000" dirty="0">
                <a:latin typeface="Arial" panose="020B0604020202020204" pitchFamily="34" charset="0"/>
                <a:cs typeface="Arial" panose="020B0604020202020204" pitchFamily="34" charset="0"/>
              </a:rPr>
              <a:t>Captures adopter details, reasons for adoption, and preferences.</a:t>
            </a:r>
          </a:p>
          <a:p>
            <a:pPr algn="just"/>
            <a:r>
              <a:rPr lang="en-US" sz="2000" dirty="0">
                <a:latin typeface="Arial" panose="020B0604020202020204" pitchFamily="34" charset="0"/>
                <a:cs typeface="Arial" panose="020B0604020202020204" pitchFamily="34" charset="0"/>
              </a:rPr>
              <a:t>Users can view, edit, or cancel requests as needed.</a:t>
            </a:r>
          </a:p>
          <a:p>
            <a:pPr algn="just"/>
            <a:r>
              <a:rPr lang="en-US" sz="2000" dirty="0">
                <a:latin typeface="Arial" panose="020B0604020202020204" pitchFamily="34" charset="0"/>
                <a:cs typeface="Arial" panose="020B0604020202020204" pitchFamily="34" charset="0"/>
              </a:rPr>
              <a:t>Facilitates communication between adopters and pet providers.</a:t>
            </a:r>
          </a:p>
        </p:txBody>
      </p:sp>
    </p:spTree>
    <p:extLst>
      <p:ext uri="{BB962C8B-B14F-4D97-AF65-F5344CB8AC3E}">
        <p14:creationId xmlns:p14="http://schemas.microsoft.com/office/powerpoint/2010/main" val="3057392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44A1D-CD34-C7A1-3E28-8B6217C3E2D7}"/>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8AD32E84-CFC4-2704-E9E3-40EAD6D9B3C1}"/>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MODULE DESCRIPTION </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531EE97D-43EF-F484-2963-F7A1005CB8C4}"/>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US" sz="2000" dirty="0">
                <a:latin typeface="Arial" panose="020B0604020202020204" pitchFamily="34" charset="0"/>
                <a:cs typeface="Arial" panose="020B0604020202020204" pitchFamily="34" charset="0"/>
              </a:rPr>
              <a:t>4. Health Tracking Module</a:t>
            </a:r>
          </a:p>
          <a:p>
            <a:r>
              <a:rPr lang="en-US" sz="2000" dirty="0">
                <a:latin typeface="Arial" panose="020B0604020202020204" pitchFamily="34" charset="0"/>
                <a:cs typeface="Arial" panose="020B0604020202020204" pitchFamily="34" charset="0"/>
              </a:rPr>
              <a:t>Maintains medical records and vaccination history of each pet.</a:t>
            </a:r>
          </a:p>
          <a:p>
            <a:r>
              <a:rPr lang="en-US" sz="2000" dirty="0">
                <a:latin typeface="Arial" panose="020B0604020202020204" pitchFamily="34" charset="0"/>
                <a:cs typeface="Arial" panose="020B0604020202020204" pitchFamily="34" charset="0"/>
              </a:rPr>
              <a:t>Tracks regular health checkups and treatments.</a:t>
            </a:r>
          </a:p>
          <a:p>
            <a:r>
              <a:rPr lang="en-US" sz="2000" dirty="0">
                <a:latin typeface="Arial" panose="020B0604020202020204" pitchFamily="34" charset="0"/>
                <a:cs typeface="Arial" panose="020B0604020202020204" pitchFamily="34" charset="0"/>
              </a:rPr>
              <a:t>Ensures adopters have transparency regarding pet health.</a:t>
            </a:r>
          </a:p>
          <a:p>
            <a:r>
              <a:rPr lang="en-US" sz="2000" dirty="0">
                <a:latin typeface="Arial" panose="020B0604020202020204" pitchFamily="34" charset="0"/>
                <a:cs typeface="Arial" panose="020B0604020202020204" pitchFamily="34" charset="0"/>
              </a:rPr>
              <a:t>Helps providers update and manage pet health efficiently.</a:t>
            </a:r>
          </a:p>
        </p:txBody>
      </p:sp>
    </p:spTree>
    <p:extLst>
      <p:ext uri="{BB962C8B-B14F-4D97-AF65-F5344CB8AC3E}">
        <p14:creationId xmlns:p14="http://schemas.microsoft.com/office/powerpoint/2010/main" val="1821962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202E7-716B-3FF3-FD35-61FD937EBF9B}"/>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5CA13302-8C12-967F-A50F-7A4FE7E1B9FB}"/>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MODULE DESCRIPTION </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F59724F9-4D20-545D-5078-49EC8B163F01}"/>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r>
              <a:rPr lang="en-US" sz="2000" dirty="0">
                <a:latin typeface="Arial" panose="020B0604020202020204" pitchFamily="34" charset="0"/>
                <a:cs typeface="Arial" panose="020B0604020202020204" pitchFamily="34" charset="0"/>
              </a:rPr>
              <a:t>5. Adoption Tracker Module</a:t>
            </a:r>
          </a:p>
          <a:p>
            <a:pPr algn="just"/>
            <a:r>
              <a:rPr lang="en-US" sz="2000" dirty="0">
                <a:latin typeface="Arial" panose="020B0604020202020204" pitchFamily="34" charset="0"/>
                <a:cs typeface="Arial" panose="020B0604020202020204" pitchFamily="34" charset="0"/>
              </a:rPr>
              <a:t>Enables users to track the progress of their adoption applications.</a:t>
            </a:r>
          </a:p>
          <a:p>
            <a:pPr algn="just"/>
            <a:r>
              <a:rPr lang="en-US" sz="2000" dirty="0">
                <a:latin typeface="Arial" panose="020B0604020202020204" pitchFamily="34" charset="0"/>
                <a:cs typeface="Arial" panose="020B0604020202020204" pitchFamily="34" charset="0"/>
              </a:rPr>
              <a:t>Displays status updates like: Pending, Approved, In Process, Completed.</a:t>
            </a:r>
          </a:p>
          <a:p>
            <a:pPr algn="just"/>
            <a:r>
              <a:rPr lang="en-US" sz="2000" dirty="0">
                <a:latin typeface="Arial" panose="020B0604020202020204" pitchFamily="34" charset="0"/>
                <a:cs typeface="Arial" panose="020B0604020202020204" pitchFamily="34" charset="0"/>
              </a:rPr>
              <a:t>Promotes transparency and improves communication flow.</a:t>
            </a:r>
          </a:p>
          <a:p>
            <a:pPr algn="just"/>
            <a:r>
              <a:rPr lang="en-US" sz="2000" dirty="0">
                <a:latin typeface="Arial" panose="020B0604020202020204" pitchFamily="34" charset="0"/>
                <a:cs typeface="Arial" panose="020B0604020202020204" pitchFamily="34" charset="0"/>
              </a:rPr>
              <a:t>Sends alerts or notifications for any changes in status.</a:t>
            </a:r>
          </a:p>
        </p:txBody>
      </p:sp>
    </p:spTree>
    <p:extLst>
      <p:ext uri="{BB962C8B-B14F-4D97-AF65-F5344CB8AC3E}">
        <p14:creationId xmlns:p14="http://schemas.microsoft.com/office/powerpoint/2010/main" val="1777298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D4EBC-903C-755D-5606-D6251F03FD84}"/>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362A5C34-105F-66A2-4364-853D21D20716}"/>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MODULE DESCRIPTION </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66687B3A-0ADB-CF8E-1CC3-FAA48FE9825D}"/>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US" sz="2000" dirty="0">
                <a:latin typeface="Arial" panose="020B0604020202020204" pitchFamily="34" charset="0"/>
                <a:cs typeface="Arial" panose="020B0604020202020204" pitchFamily="34" charset="0"/>
              </a:rPr>
              <a:t>6. Blog Module</a:t>
            </a:r>
          </a:p>
          <a:p>
            <a:r>
              <a:rPr lang="en-US" sz="2000" dirty="0">
                <a:latin typeface="Arial" panose="020B0604020202020204" pitchFamily="34" charset="0"/>
                <a:cs typeface="Arial" panose="020B0604020202020204" pitchFamily="34" charset="0"/>
              </a:rPr>
              <a:t>Hosts educational articles on pet care, training, health, and adoption tips.</a:t>
            </a:r>
          </a:p>
          <a:p>
            <a:r>
              <a:rPr lang="en-US" sz="2000" dirty="0">
                <a:latin typeface="Arial" panose="020B0604020202020204" pitchFamily="34" charset="0"/>
                <a:cs typeface="Arial" panose="020B0604020202020204" pitchFamily="34" charset="0"/>
              </a:rPr>
              <a:t>Encourages responsible pet ownership through informative content.</a:t>
            </a:r>
          </a:p>
          <a:p>
            <a:r>
              <a:rPr lang="en-US" sz="2000" dirty="0">
                <a:latin typeface="Arial" panose="020B0604020202020204" pitchFamily="34" charset="0"/>
                <a:cs typeface="Arial" panose="020B0604020202020204" pitchFamily="34" charset="0"/>
              </a:rPr>
              <a:t>Updated regularly to keep users engaged and aware.</a:t>
            </a:r>
          </a:p>
          <a:p>
            <a:r>
              <a:rPr lang="en-US" sz="2000" dirty="0">
                <a:latin typeface="Arial" panose="020B0604020202020204" pitchFamily="34" charset="0"/>
                <a:cs typeface="Arial" panose="020B0604020202020204" pitchFamily="34" charset="0"/>
              </a:rPr>
              <a:t>Acts as a resource hub for both new and experienced pet owners.</a:t>
            </a:r>
          </a:p>
        </p:txBody>
      </p:sp>
    </p:spTree>
    <p:extLst>
      <p:ext uri="{BB962C8B-B14F-4D97-AF65-F5344CB8AC3E}">
        <p14:creationId xmlns:p14="http://schemas.microsoft.com/office/powerpoint/2010/main" val="1141026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B1062037-9BA0-9F8C-85F5-EC01D2445187}"/>
              </a:ext>
            </a:extLst>
          </p:cNvPr>
          <p:cNvSpPr txBox="1">
            <a:spLocks/>
          </p:cNvSpPr>
          <p:nvPr/>
        </p:nvSpPr>
        <p:spPr>
          <a:xfrm>
            <a:off x="1524000" y="768402"/>
            <a:ext cx="9144000" cy="47783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AGENDA</a:t>
            </a:r>
          </a:p>
        </p:txBody>
      </p:sp>
      <p:sp>
        <p:nvSpPr>
          <p:cNvPr id="3" name="Subtitle 5">
            <a:extLst>
              <a:ext uri="{FF2B5EF4-FFF2-40B4-BE49-F238E27FC236}">
                <a16:creationId xmlns:a16="http://schemas.microsoft.com/office/drawing/2014/main" id="{915D0CAC-7B94-A521-6BD4-FDA3D47A8DC3}"/>
              </a:ext>
            </a:extLst>
          </p:cNvPr>
          <p:cNvSpPr txBox="1">
            <a:spLocks/>
          </p:cNvSpPr>
          <p:nvPr/>
        </p:nvSpPr>
        <p:spPr>
          <a:xfrm>
            <a:off x="1455174" y="1501365"/>
            <a:ext cx="9144000" cy="4588233"/>
          </a:xfrm>
          <a:prstGeom prst="rect">
            <a:avLst/>
          </a:prstGeom>
        </p:spPr>
        <p:txBody>
          <a:bodyPr>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Organization Profile</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Abstract</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Introduction</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Existing System</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Proposed System</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Technical Diagram </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Table Structure</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Modules</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Software Testing</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Conclusion and Future Enhancement  </a:t>
            </a:r>
          </a:p>
          <a:p>
            <a:pPr marL="457200" indent="-457200">
              <a:buFont typeface="Arial" panose="020B0604020202020204" pitchFamily="34" charset="0"/>
              <a:buChar char="•"/>
              <a:defRPr sz="2800">
                <a:latin typeface="Arial"/>
              </a:defRPr>
            </a:pPr>
            <a:r>
              <a:rPr lang="en-US" sz="1800" dirty="0">
                <a:latin typeface="Arial" panose="020B0604020202020204" pitchFamily="34" charset="0"/>
                <a:cs typeface="Arial" panose="020B0604020202020204" pitchFamily="34" charset="0"/>
              </a:rPr>
              <a:t>Screenshots</a:t>
            </a:r>
          </a:p>
          <a:p>
            <a:pPr marL="342900" indent="-342900">
              <a:buFont typeface="Arial" panose="020B0604020202020204" pitchFamily="34" charset="0"/>
              <a:buChar char="•"/>
            </a:pPr>
            <a:endParaRPr lang="en-IN" sz="1800" dirty="0"/>
          </a:p>
        </p:txBody>
      </p:sp>
    </p:spTree>
    <p:extLst>
      <p:ext uri="{BB962C8B-B14F-4D97-AF65-F5344CB8AC3E}">
        <p14:creationId xmlns:p14="http://schemas.microsoft.com/office/powerpoint/2010/main" val="9903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E722E-D5AE-601C-89FF-0A57F7349BA3}"/>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F07DB1E1-6C3B-52FB-E06D-F2F8FEB682DA}"/>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SOFTWARE TESTING</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64A6853C-2A8E-FB15-B423-60BB0D5339A9}"/>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r>
              <a:rPr lang="en-IN" sz="2000" b="1" dirty="0">
                <a:latin typeface="Arial" panose="020B0604020202020204" pitchFamily="34" charset="0"/>
                <a:cs typeface="Arial" panose="020B0604020202020204" pitchFamily="34" charset="0"/>
              </a:rPr>
              <a:t>UNIT TESTING</a:t>
            </a:r>
            <a:endParaRPr lang="en-IN" sz="2000" dirty="0">
              <a:latin typeface="Arial" panose="020B0604020202020204" pitchFamily="34" charset="0"/>
              <a:cs typeface="Arial" panose="020B0604020202020204" pitchFamily="34" charset="0"/>
            </a:endParaRPr>
          </a:p>
          <a:p>
            <a:pPr algn="just"/>
            <a:r>
              <a:rPr lang="en-IN" sz="2000" dirty="0">
                <a:latin typeface="Arial" panose="020B0604020202020204" pitchFamily="34" charset="0"/>
                <a:cs typeface="Arial" panose="020B0604020202020204" pitchFamily="34" charset="0"/>
              </a:rPr>
              <a:t>Unit testing involves testing individual components such as user registration, login authentication, form validations, and database CRUD operations. It ensures that each module works independently and correctly.</a:t>
            </a:r>
          </a:p>
          <a:p>
            <a:pPr algn="just"/>
            <a:r>
              <a:rPr lang="en-IN" sz="2000" b="1" dirty="0">
                <a:latin typeface="Arial" panose="020B0604020202020204" pitchFamily="34" charset="0"/>
                <a:cs typeface="Arial" panose="020B0604020202020204" pitchFamily="34" charset="0"/>
              </a:rPr>
              <a:t>Test Case:</a:t>
            </a:r>
            <a:r>
              <a:rPr lang="en-IN" sz="2000" dirty="0">
                <a:latin typeface="Arial" panose="020B0604020202020204" pitchFamily="34" charset="0"/>
                <a:cs typeface="Arial" panose="020B0604020202020204" pitchFamily="34" charset="0"/>
              </a:rPr>
              <a:t> Test the adoption request form validation that checks whether all mandatory fields are filled.</a:t>
            </a:r>
          </a:p>
          <a:p>
            <a:pPr algn="just"/>
            <a:r>
              <a:rPr lang="en-IN" sz="2000" b="1" dirty="0">
                <a:latin typeface="Arial" panose="020B0604020202020204" pitchFamily="34" charset="0"/>
                <a:cs typeface="Arial" panose="020B0604020202020204" pitchFamily="34" charset="0"/>
              </a:rPr>
              <a:t>Output:</a:t>
            </a:r>
            <a:r>
              <a:rPr lang="en-IN" sz="2000" dirty="0">
                <a:latin typeface="Arial" panose="020B0604020202020204" pitchFamily="34" charset="0"/>
                <a:cs typeface="Arial" panose="020B0604020202020204" pitchFamily="34" charset="0"/>
              </a:rPr>
              <a:t> Verify that if a required field (e.g., pet ID or user ID) is empty, an appropriate error message is displayed, and the form is not submitted until corrected.</a:t>
            </a:r>
          </a:p>
        </p:txBody>
      </p:sp>
    </p:spTree>
    <p:extLst>
      <p:ext uri="{BB962C8B-B14F-4D97-AF65-F5344CB8AC3E}">
        <p14:creationId xmlns:p14="http://schemas.microsoft.com/office/powerpoint/2010/main" val="3694164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EF4DA-4764-8CEE-861A-FAC530B8DFE0}"/>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0197CDDE-41DF-3D3F-2955-6CD2381EF311}"/>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SOFTWARE TESTING</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31C9AB09-A2B2-9B76-C724-5505004D2F4C}"/>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IN" sz="2000" b="1" dirty="0">
                <a:latin typeface="Arial" panose="020B0604020202020204" pitchFamily="34" charset="0"/>
                <a:cs typeface="Arial" panose="020B0604020202020204" pitchFamily="34" charset="0"/>
              </a:rPr>
              <a:t>INTEGRATION TESTING</a:t>
            </a:r>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Integration testing checks whether different modules (e.g., login, pet listings, adoption request, and database) interact correctly. It ensures data flows seamlessly between the frontend, backend, and database.</a:t>
            </a:r>
          </a:p>
          <a:p>
            <a:r>
              <a:rPr lang="en-IN" sz="2000" b="1" dirty="0">
                <a:latin typeface="Arial" panose="020B0604020202020204" pitchFamily="34" charset="0"/>
                <a:cs typeface="Arial" panose="020B0604020202020204" pitchFamily="34" charset="0"/>
              </a:rPr>
              <a:t>Test Case:</a:t>
            </a:r>
            <a:r>
              <a:rPr lang="en-IN" sz="2000" dirty="0">
                <a:latin typeface="Arial" panose="020B0604020202020204" pitchFamily="34" charset="0"/>
                <a:cs typeface="Arial" panose="020B0604020202020204" pitchFamily="34" charset="0"/>
              </a:rPr>
              <a:t> Test the flow from user login → viewing pet listings → submitting an adoption request.</a:t>
            </a:r>
          </a:p>
          <a:p>
            <a:r>
              <a:rPr lang="en-IN" sz="2000" b="1" dirty="0">
                <a:latin typeface="Arial" panose="020B0604020202020204" pitchFamily="34" charset="0"/>
                <a:cs typeface="Arial" panose="020B0604020202020204" pitchFamily="34" charset="0"/>
              </a:rPr>
              <a:t>Output:</a:t>
            </a:r>
            <a:r>
              <a:rPr lang="en-IN" sz="2000" dirty="0">
                <a:latin typeface="Arial" panose="020B0604020202020204" pitchFamily="34" charset="0"/>
                <a:cs typeface="Arial" panose="020B0604020202020204" pitchFamily="34" charset="0"/>
              </a:rPr>
              <a:t> Verify that after logging in, users can view pets, submit an adoption request, and the request is saved in the database, visible to the admin for approval.</a:t>
            </a:r>
          </a:p>
        </p:txBody>
      </p:sp>
    </p:spTree>
    <p:extLst>
      <p:ext uri="{BB962C8B-B14F-4D97-AF65-F5344CB8AC3E}">
        <p14:creationId xmlns:p14="http://schemas.microsoft.com/office/powerpoint/2010/main" val="2554505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BF8DA-B873-4915-1267-A6F113246EDD}"/>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D7E10F6A-7822-2228-3D4A-8782D507B594}"/>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CONCLUSION &amp; FUTURE ENHANCEMENT</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25C3434D-31E0-0C6B-55DB-68422AD3B75A}"/>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7887CCAB-0C10-DE9A-3171-2228C46D3DAA}"/>
              </a:ext>
            </a:extLst>
          </p:cNvPr>
          <p:cNvSpPr>
            <a:spLocks noChangeArrowheads="1"/>
          </p:cNvSpPr>
          <p:nvPr/>
        </p:nvSpPr>
        <p:spPr bwMode="auto">
          <a:xfrm>
            <a:off x="1600200" y="2205593"/>
            <a:ext cx="92964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2000" dirty="0">
                <a:latin typeface="Arial" panose="020B0604020202020204" pitchFamily="34" charset="0"/>
              </a:rPr>
              <a:t>AdoptNest is a user-friendly web platform for managing pet </a:t>
            </a:r>
            <a:r>
              <a:rPr lang="en-US" altLang="en-US" sz="2000" dirty="0" err="1">
                <a:latin typeface="Arial" panose="020B0604020202020204" pitchFamily="34" charset="0"/>
              </a:rPr>
              <a:t>adoptions.It</a:t>
            </a:r>
            <a:r>
              <a:rPr lang="en-US" altLang="en-US" sz="2000" dirty="0">
                <a:latin typeface="Arial" panose="020B0604020202020204" pitchFamily="34" charset="0"/>
              </a:rPr>
              <a:t> connects pet seekers with shelters, rescues, or individual pet owners.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lgn="just"/>
            <a:r>
              <a:rPr lang="en-US" sz="2000" b="1" dirty="0">
                <a:latin typeface="Arial" panose="020B0604020202020204" pitchFamily="34" charset="0"/>
                <a:cs typeface="Arial" panose="020B0604020202020204" pitchFamily="34" charset="0"/>
              </a:rPr>
              <a:t>Future Enhancement – Key Points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Create a </a:t>
            </a:r>
            <a:r>
              <a:rPr lang="en-US" sz="2000" b="1" dirty="0">
                <a:latin typeface="Arial" panose="020B0604020202020204" pitchFamily="34" charset="0"/>
                <a:cs typeface="Arial" panose="020B0604020202020204" pitchFamily="34" charset="0"/>
              </a:rPr>
              <a:t>mobile app</a:t>
            </a:r>
            <a:r>
              <a:rPr lang="en-US" sz="2000" dirty="0">
                <a:latin typeface="Arial" panose="020B0604020202020204" pitchFamily="34" charset="0"/>
                <a:cs typeface="Arial" panose="020B0604020202020204" pitchFamily="34" charset="0"/>
              </a:rPr>
              <a:t> for easier access anywhere, anytime.</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Use </a:t>
            </a:r>
            <a:r>
              <a:rPr lang="en-US" sz="2000" b="1" dirty="0">
                <a:latin typeface="Arial" panose="020B0604020202020204" pitchFamily="34" charset="0"/>
                <a:cs typeface="Arial" panose="020B0604020202020204" pitchFamily="34" charset="0"/>
              </a:rPr>
              <a:t>AI to recommend</a:t>
            </a:r>
            <a:r>
              <a:rPr lang="en-US" sz="2000" dirty="0">
                <a:latin typeface="Arial" panose="020B0604020202020204" pitchFamily="34" charset="0"/>
                <a:cs typeface="Arial" panose="020B0604020202020204" pitchFamily="34" charset="0"/>
              </a:rPr>
              <a:t> pets based on user preferences and lifestyle.</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Add </a:t>
            </a:r>
            <a:r>
              <a:rPr lang="en-US" sz="2000" b="1" dirty="0">
                <a:latin typeface="Arial" panose="020B0604020202020204" pitchFamily="34" charset="0"/>
                <a:cs typeface="Arial" panose="020B0604020202020204" pitchFamily="34" charset="0"/>
              </a:rPr>
              <a:t>real-time chat</a:t>
            </a:r>
            <a:r>
              <a:rPr lang="en-US" sz="2000" dirty="0">
                <a:latin typeface="Arial" panose="020B0604020202020204" pitchFamily="34" charset="0"/>
                <a:cs typeface="Arial" panose="020B0604020202020204" pitchFamily="34" charset="0"/>
              </a:rPr>
              <a:t> between adopters and pet providers.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Send </a:t>
            </a:r>
            <a:r>
              <a:rPr lang="en-US" sz="2000" b="1" dirty="0">
                <a:latin typeface="Arial" panose="020B0604020202020204" pitchFamily="34" charset="0"/>
                <a:cs typeface="Arial" panose="020B0604020202020204" pitchFamily="34" charset="0"/>
              </a:rPr>
              <a:t>automated notifications</a:t>
            </a:r>
            <a:r>
              <a:rPr lang="en-US" sz="2000" dirty="0">
                <a:latin typeface="Arial" panose="020B0604020202020204" pitchFamily="34" charset="0"/>
                <a:cs typeface="Arial" panose="020B0604020202020204" pitchFamily="34" charset="0"/>
              </a:rPr>
              <a:t> via email or SMS.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Add </a:t>
            </a:r>
            <a:r>
              <a:rPr lang="en-US" sz="2000" b="1" dirty="0">
                <a:latin typeface="Arial" panose="020B0604020202020204" pitchFamily="34" charset="0"/>
                <a:cs typeface="Arial" panose="020B0604020202020204" pitchFamily="34" charset="0"/>
              </a:rPr>
              <a:t>payment gateways</a:t>
            </a:r>
            <a:r>
              <a:rPr lang="en-US" sz="2000" dirty="0">
                <a:latin typeface="Arial" panose="020B0604020202020204" pitchFamily="34" charset="0"/>
                <a:cs typeface="Arial" panose="020B0604020202020204" pitchFamily="34" charset="0"/>
              </a:rPr>
              <a:t> for donations or adoption fees.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Introduce </a:t>
            </a:r>
            <a:r>
              <a:rPr lang="en-US" sz="2000" b="1" dirty="0">
                <a:latin typeface="Arial" panose="020B0604020202020204" pitchFamily="34" charset="0"/>
                <a:cs typeface="Arial" panose="020B0604020202020204" pitchFamily="34" charset="0"/>
              </a:rPr>
              <a:t>virtual pet meetups</a:t>
            </a:r>
            <a:r>
              <a:rPr lang="en-US" sz="2000" dirty="0">
                <a:latin typeface="Arial" panose="020B0604020202020204" pitchFamily="34" charset="0"/>
                <a:cs typeface="Arial" panose="020B0604020202020204" pitchFamily="34" charset="0"/>
              </a:rPr>
              <a:t> using video calls.</a:t>
            </a:r>
          </a:p>
          <a:p>
            <a:pPr marL="342900" indent="-342900" algn="just">
              <a:buFont typeface="Arial" panose="020B0604020202020204" pitchFamily="34" charset="0"/>
              <a:buChar char="•"/>
            </a:pPr>
            <a:r>
              <a:rPr lang="en-US" sz="2000" dirty="0">
                <a:latin typeface="Arial" panose="020B0604020202020204" pitchFamily="34" charset="0"/>
                <a:cs typeface="Arial" panose="020B0604020202020204" pitchFamily="34" charset="0"/>
              </a:rPr>
              <a:t>Support </a:t>
            </a:r>
            <a:r>
              <a:rPr lang="en-US" sz="2000" b="1" dirty="0">
                <a:latin typeface="Arial" panose="020B0604020202020204" pitchFamily="34" charset="0"/>
                <a:cs typeface="Arial" panose="020B0604020202020204" pitchFamily="34" charset="0"/>
              </a:rPr>
              <a:t>multiple languages</a:t>
            </a:r>
            <a:r>
              <a:rPr lang="en-US" sz="2000" dirty="0">
                <a:latin typeface="Arial" panose="020B0604020202020204" pitchFamily="34" charset="0"/>
                <a:cs typeface="Arial" panose="020B0604020202020204" pitchFamily="34" charset="0"/>
              </a:rPr>
              <a:t> for a wider audience.</a:t>
            </a:r>
          </a:p>
        </p:txBody>
      </p:sp>
    </p:spTree>
    <p:extLst>
      <p:ext uri="{BB962C8B-B14F-4D97-AF65-F5344CB8AC3E}">
        <p14:creationId xmlns:p14="http://schemas.microsoft.com/office/powerpoint/2010/main" val="3868596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D5A3-6CCF-338E-61A1-539A76962A1F}"/>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BC0863CF-12B0-B036-EC89-931CC351ED41}"/>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FE73ECDF-56E3-D868-EE97-16AD01610C40}"/>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FA539E8-D781-AAE1-1CAA-E518A333057A}"/>
              </a:ext>
            </a:extLst>
          </p:cNvPr>
          <p:cNvPicPr>
            <a:picLocks noChangeAspect="1"/>
          </p:cNvPicPr>
          <p:nvPr/>
        </p:nvPicPr>
        <p:blipFill>
          <a:blip r:embed="rId2"/>
          <a:stretch>
            <a:fillRect/>
          </a:stretch>
        </p:blipFill>
        <p:spPr>
          <a:xfrm>
            <a:off x="2130944" y="1542551"/>
            <a:ext cx="7930111" cy="3772898"/>
          </a:xfrm>
          <a:prstGeom prst="rect">
            <a:avLst/>
          </a:prstGeom>
        </p:spPr>
      </p:pic>
    </p:spTree>
    <p:extLst>
      <p:ext uri="{BB962C8B-B14F-4D97-AF65-F5344CB8AC3E}">
        <p14:creationId xmlns:p14="http://schemas.microsoft.com/office/powerpoint/2010/main" val="110574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D5472-877E-FE1F-AAC3-A2074593A7C2}"/>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48986AAE-1C6A-680F-C416-D88896AA8B43}"/>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5DBB6CD4-3C1C-FC4B-0A4F-8A3373409629}"/>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F68505D-5F2A-F66C-81BD-C6B23EEE6486}"/>
              </a:ext>
            </a:extLst>
          </p:cNvPr>
          <p:cNvPicPr>
            <a:picLocks noChangeAspect="1"/>
          </p:cNvPicPr>
          <p:nvPr/>
        </p:nvPicPr>
        <p:blipFill>
          <a:blip r:embed="rId2"/>
          <a:stretch>
            <a:fillRect/>
          </a:stretch>
        </p:blipFill>
        <p:spPr>
          <a:xfrm>
            <a:off x="1810747" y="1329266"/>
            <a:ext cx="8875305" cy="4199467"/>
          </a:xfrm>
          <a:prstGeom prst="rect">
            <a:avLst/>
          </a:prstGeom>
        </p:spPr>
      </p:pic>
    </p:spTree>
    <p:extLst>
      <p:ext uri="{BB962C8B-B14F-4D97-AF65-F5344CB8AC3E}">
        <p14:creationId xmlns:p14="http://schemas.microsoft.com/office/powerpoint/2010/main" val="517056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C0515-0E72-8EA5-17B0-11468A1E6E67}"/>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302EB1DC-0515-73F8-9671-7C6F4A39D3CD}"/>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FA567FB3-9608-6318-DC56-ADC6C2599FB2}"/>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B526FD5-ABDC-7043-E9D8-7C446D490B7F}"/>
              </a:ext>
            </a:extLst>
          </p:cNvPr>
          <p:cNvPicPr>
            <a:picLocks noChangeAspect="1"/>
          </p:cNvPicPr>
          <p:nvPr/>
        </p:nvPicPr>
        <p:blipFill>
          <a:blip r:embed="rId2"/>
          <a:stretch>
            <a:fillRect/>
          </a:stretch>
        </p:blipFill>
        <p:spPr>
          <a:xfrm>
            <a:off x="2139236" y="1550724"/>
            <a:ext cx="7913528" cy="3756552"/>
          </a:xfrm>
          <a:prstGeom prst="rect">
            <a:avLst/>
          </a:prstGeom>
        </p:spPr>
      </p:pic>
    </p:spTree>
    <p:extLst>
      <p:ext uri="{BB962C8B-B14F-4D97-AF65-F5344CB8AC3E}">
        <p14:creationId xmlns:p14="http://schemas.microsoft.com/office/powerpoint/2010/main" val="2076088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3C215-1345-1D58-B862-BFB67540CA33}"/>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E336971F-B5BE-BD4F-A5A5-A503015CA3D5}"/>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760543B2-22E1-E719-7D9A-FC380A22B3F5}"/>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F0993CB-1A72-9280-9383-A29139CAE02F}"/>
              </a:ext>
            </a:extLst>
          </p:cNvPr>
          <p:cNvPicPr>
            <a:picLocks noChangeAspect="1"/>
          </p:cNvPicPr>
          <p:nvPr/>
        </p:nvPicPr>
        <p:blipFill>
          <a:blip r:embed="rId2"/>
          <a:stretch>
            <a:fillRect/>
          </a:stretch>
        </p:blipFill>
        <p:spPr>
          <a:xfrm>
            <a:off x="1632893" y="1324199"/>
            <a:ext cx="8926214" cy="4209601"/>
          </a:xfrm>
          <a:prstGeom prst="rect">
            <a:avLst/>
          </a:prstGeom>
        </p:spPr>
      </p:pic>
    </p:spTree>
    <p:extLst>
      <p:ext uri="{BB962C8B-B14F-4D97-AF65-F5344CB8AC3E}">
        <p14:creationId xmlns:p14="http://schemas.microsoft.com/office/powerpoint/2010/main" val="517438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1E930-A88E-62F1-C5C9-891B719B20BF}"/>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03B75FB2-175A-7940-06D6-432186AF1736}"/>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AB76109E-F69B-3908-0647-13CCCA46ECD9}"/>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D48885D-0A33-DA3C-9356-590D5B56B64F}"/>
              </a:ext>
            </a:extLst>
          </p:cNvPr>
          <p:cNvPicPr>
            <a:picLocks noChangeAspect="1"/>
          </p:cNvPicPr>
          <p:nvPr/>
        </p:nvPicPr>
        <p:blipFill>
          <a:blip r:embed="rId2"/>
          <a:stretch>
            <a:fillRect/>
          </a:stretch>
        </p:blipFill>
        <p:spPr>
          <a:xfrm>
            <a:off x="2584321" y="1682016"/>
            <a:ext cx="7328158" cy="3493968"/>
          </a:xfrm>
          <a:prstGeom prst="rect">
            <a:avLst/>
          </a:prstGeom>
        </p:spPr>
      </p:pic>
    </p:spTree>
    <p:extLst>
      <p:ext uri="{BB962C8B-B14F-4D97-AF65-F5344CB8AC3E}">
        <p14:creationId xmlns:p14="http://schemas.microsoft.com/office/powerpoint/2010/main" val="360587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41991-4828-524A-537D-69F1C0057166}"/>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E7709BFC-8F1D-16EC-B745-C3BC5702A9E5}"/>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B4E40DD6-F7F2-B613-074A-7A4DE4DF3DE1}"/>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719A7EA-EAF6-651C-5CA9-EA2604E4FEDF}"/>
              </a:ext>
            </a:extLst>
          </p:cNvPr>
          <p:cNvPicPr>
            <a:picLocks noChangeAspect="1"/>
          </p:cNvPicPr>
          <p:nvPr/>
        </p:nvPicPr>
        <p:blipFill>
          <a:blip r:embed="rId2"/>
          <a:stretch>
            <a:fillRect/>
          </a:stretch>
        </p:blipFill>
        <p:spPr>
          <a:xfrm>
            <a:off x="2064774" y="1513170"/>
            <a:ext cx="8062452" cy="3831660"/>
          </a:xfrm>
          <a:prstGeom prst="rect">
            <a:avLst/>
          </a:prstGeom>
        </p:spPr>
      </p:pic>
    </p:spTree>
    <p:extLst>
      <p:ext uri="{BB962C8B-B14F-4D97-AF65-F5344CB8AC3E}">
        <p14:creationId xmlns:p14="http://schemas.microsoft.com/office/powerpoint/2010/main" val="1125149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22886-1F81-2A90-571B-40E1BBC4A964}"/>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80FB6C9F-0B21-2E38-FB68-42A07B395B83}"/>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35829245-DDD0-58F3-0B03-203F774B055B}"/>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3CE4784-8B4E-2E16-EC9A-967490348292}"/>
              </a:ext>
            </a:extLst>
          </p:cNvPr>
          <p:cNvPicPr>
            <a:picLocks noChangeAspect="1"/>
          </p:cNvPicPr>
          <p:nvPr/>
        </p:nvPicPr>
        <p:blipFill>
          <a:blip r:embed="rId2"/>
          <a:stretch>
            <a:fillRect/>
          </a:stretch>
        </p:blipFill>
        <p:spPr>
          <a:xfrm>
            <a:off x="3046300" y="1882877"/>
            <a:ext cx="6404200" cy="3013545"/>
          </a:xfrm>
          <a:prstGeom prst="rect">
            <a:avLst/>
          </a:prstGeom>
        </p:spPr>
      </p:pic>
    </p:spTree>
    <p:extLst>
      <p:ext uri="{BB962C8B-B14F-4D97-AF65-F5344CB8AC3E}">
        <p14:creationId xmlns:p14="http://schemas.microsoft.com/office/powerpoint/2010/main" val="16364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A0EFBE8-EB88-A187-1C23-1410C2FF4C44}"/>
              </a:ext>
            </a:extLst>
          </p:cNvPr>
          <p:cNvSpPr txBox="1">
            <a:spLocks/>
          </p:cNvSpPr>
          <p:nvPr/>
        </p:nvSpPr>
        <p:spPr>
          <a:xfrm>
            <a:off x="1524000" y="768402"/>
            <a:ext cx="9144000" cy="47783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rial" panose="020B0604020202020204" pitchFamily="34" charset="0"/>
                <a:cs typeface="Arial" panose="020B0604020202020204" pitchFamily="34" charset="0"/>
              </a:rPr>
              <a:t>ORGANIZATION PROFILE</a:t>
            </a:r>
            <a:endParaRPr lang="en-IN" sz="2800" dirty="0">
              <a:latin typeface="Arial" panose="020B0604020202020204" pitchFamily="34" charset="0"/>
              <a:cs typeface="Arial" panose="020B0604020202020204" pitchFamily="34" charset="0"/>
            </a:endParaRPr>
          </a:p>
        </p:txBody>
      </p:sp>
      <p:sp>
        <p:nvSpPr>
          <p:cNvPr id="6" name="Subtitle 5">
            <a:extLst>
              <a:ext uri="{FF2B5EF4-FFF2-40B4-BE49-F238E27FC236}">
                <a16:creationId xmlns:a16="http://schemas.microsoft.com/office/drawing/2014/main" id="{092D8143-5897-597D-10A6-2352A906C3CA}"/>
              </a:ext>
            </a:extLst>
          </p:cNvPr>
          <p:cNvSpPr txBox="1">
            <a:spLocks/>
          </p:cNvSpPr>
          <p:nvPr/>
        </p:nvSpPr>
        <p:spPr>
          <a:xfrm>
            <a:off x="4670323" y="1639529"/>
            <a:ext cx="5997678" cy="3664002"/>
          </a:xfrm>
          <a:prstGeom prst="rect">
            <a:avLst/>
          </a:prstGeom>
        </p:spPr>
        <p:txBody>
          <a:bodyPr>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r>
              <a:rPr lang="en-IN" sz="2000" dirty="0">
                <a:latin typeface="Arial" panose="020B0604020202020204" pitchFamily="34" charset="0"/>
                <a:cs typeface="Arial" panose="020B0604020202020204" pitchFamily="34" charset="0"/>
              </a:rPr>
              <a:t>Profenaa Groups (Profenaa) is a training and education-oriented organization based in Coimbatore, comprised of experienced professionals dedicated to teaching and job placement. Profenaa offers cutting-edge technical training in areas such as Python, 3ds Max, SolidWorks, Machine Learning, and Artificial Intelligence. They provide structured on-the-job training (OJT), skill certifications, and international placement support. Many of their learners have gone on to secure positions in leading multinational corporations (MNCs)</a:t>
            </a:r>
          </a:p>
        </p:txBody>
      </p:sp>
      <p:pic>
        <p:nvPicPr>
          <p:cNvPr id="4" name="Picture 3" descr="Profenaa Industrial Training Centre - PITC">
            <a:extLst>
              <a:ext uri="{FF2B5EF4-FFF2-40B4-BE49-F238E27FC236}">
                <a16:creationId xmlns:a16="http://schemas.microsoft.com/office/drawing/2014/main" id="{7372CFF1-2C98-4405-E9B9-24A9F625C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4809" y="1639529"/>
            <a:ext cx="3265745" cy="3265745"/>
          </a:xfrm>
          <a:prstGeom prst="rect">
            <a:avLst/>
          </a:prstGeom>
          <a:noFill/>
          <a:ln>
            <a:noFill/>
          </a:ln>
        </p:spPr>
      </p:pic>
    </p:spTree>
    <p:extLst>
      <p:ext uri="{BB962C8B-B14F-4D97-AF65-F5344CB8AC3E}">
        <p14:creationId xmlns:p14="http://schemas.microsoft.com/office/powerpoint/2010/main" val="662354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88E5C-B4AB-CA76-2871-9FCE89398AD2}"/>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665F53E5-0670-D394-03C6-6C13408C2A32}"/>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281791F4-FDBE-0EBE-7CD9-9DC5B8DC6985}"/>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EC2D6F8-DE68-60BD-C4DD-84DF260F248E}"/>
              </a:ext>
            </a:extLst>
          </p:cNvPr>
          <p:cNvPicPr>
            <a:picLocks noChangeAspect="1"/>
          </p:cNvPicPr>
          <p:nvPr/>
        </p:nvPicPr>
        <p:blipFill>
          <a:blip r:embed="rId2"/>
          <a:stretch>
            <a:fillRect/>
          </a:stretch>
        </p:blipFill>
        <p:spPr>
          <a:xfrm>
            <a:off x="2526480" y="1738175"/>
            <a:ext cx="7139039" cy="3381650"/>
          </a:xfrm>
          <a:prstGeom prst="rect">
            <a:avLst/>
          </a:prstGeom>
        </p:spPr>
      </p:pic>
    </p:spTree>
    <p:extLst>
      <p:ext uri="{BB962C8B-B14F-4D97-AF65-F5344CB8AC3E}">
        <p14:creationId xmlns:p14="http://schemas.microsoft.com/office/powerpoint/2010/main" val="1485461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05FA5-12E4-0D6B-538E-4C84EB87874F}"/>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63A41317-77F9-DB76-FF94-A752952B257D}"/>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50CA7526-BD84-745C-229F-F5548F04001A}"/>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54FF8FE-F86E-66B9-D047-EB19ABB2AC1C}"/>
              </a:ext>
            </a:extLst>
          </p:cNvPr>
          <p:cNvPicPr>
            <a:picLocks noChangeAspect="1"/>
          </p:cNvPicPr>
          <p:nvPr/>
        </p:nvPicPr>
        <p:blipFill>
          <a:blip r:embed="rId2"/>
          <a:stretch>
            <a:fillRect/>
          </a:stretch>
        </p:blipFill>
        <p:spPr>
          <a:xfrm>
            <a:off x="3088089" y="1602658"/>
            <a:ext cx="6320621" cy="2974216"/>
          </a:xfrm>
          <a:prstGeom prst="rect">
            <a:avLst/>
          </a:prstGeom>
        </p:spPr>
      </p:pic>
    </p:spTree>
    <p:extLst>
      <p:ext uri="{BB962C8B-B14F-4D97-AF65-F5344CB8AC3E}">
        <p14:creationId xmlns:p14="http://schemas.microsoft.com/office/powerpoint/2010/main" val="373186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F0683-E530-6804-3C30-AB1D5528234C}"/>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995C605A-5B20-79BD-EE70-766A68723258}"/>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213C1868-508E-7F4C-AD79-1E5BFA7B3E46}"/>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87933AC-25C4-E7C6-203D-6F29B412987E}"/>
              </a:ext>
            </a:extLst>
          </p:cNvPr>
          <p:cNvPicPr>
            <a:picLocks noChangeAspect="1"/>
          </p:cNvPicPr>
          <p:nvPr/>
        </p:nvPicPr>
        <p:blipFill>
          <a:blip r:embed="rId2"/>
          <a:stretch>
            <a:fillRect/>
          </a:stretch>
        </p:blipFill>
        <p:spPr>
          <a:xfrm>
            <a:off x="1974523" y="1661651"/>
            <a:ext cx="8242953" cy="3878784"/>
          </a:xfrm>
          <a:prstGeom prst="rect">
            <a:avLst/>
          </a:prstGeom>
        </p:spPr>
      </p:pic>
    </p:spTree>
    <p:extLst>
      <p:ext uri="{BB962C8B-B14F-4D97-AF65-F5344CB8AC3E}">
        <p14:creationId xmlns:p14="http://schemas.microsoft.com/office/powerpoint/2010/main" val="2789004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00A7-4F5F-B3A2-78B5-200EFC914874}"/>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EE9DD606-3534-DFB0-E798-E846776BAE65}"/>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SCREENSHOTS</a:t>
            </a:r>
            <a:endParaRPr lang="en-IN" sz="2800" dirty="0">
              <a:latin typeface="Arial" panose="020B0604020202020204" pitchFamily="34" charset="0"/>
              <a:cs typeface="Arial" panose="020B0604020202020204" pitchFamily="34" charset="0"/>
            </a:endParaRPr>
          </a:p>
        </p:txBody>
      </p:sp>
      <p:sp>
        <p:nvSpPr>
          <p:cNvPr id="2" name="Subtitle 5">
            <a:extLst>
              <a:ext uri="{FF2B5EF4-FFF2-40B4-BE49-F238E27FC236}">
                <a16:creationId xmlns:a16="http://schemas.microsoft.com/office/drawing/2014/main" id="{401E194E-A4F6-0173-7A72-63619A97E2DB}"/>
              </a:ext>
            </a:extLst>
          </p:cNvPr>
          <p:cNvSpPr txBox="1">
            <a:spLocks/>
          </p:cNvSpPr>
          <p:nvPr/>
        </p:nvSpPr>
        <p:spPr>
          <a:xfrm>
            <a:off x="1676400" y="18828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032C75F-221A-525D-5183-5B0C33DE1FA1}"/>
              </a:ext>
            </a:extLst>
          </p:cNvPr>
          <p:cNvPicPr>
            <a:picLocks noChangeAspect="1"/>
          </p:cNvPicPr>
          <p:nvPr/>
        </p:nvPicPr>
        <p:blipFill>
          <a:blip r:embed="rId2"/>
          <a:stretch>
            <a:fillRect/>
          </a:stretch>
        </p:blipFill>
        <p:spPr>
          <a:xfrm>
            <a:off x="2010697" y="1485341"/>
            <a:ext cx="8170606" cy="3887318"/>
          </a:xfrm>
          <a:prstGeom prst="rect">
            <a:avLst/>
          </a:prstGeom>
        </p:spPr>
      </p:pic>
    </p:spTree>
    <p:extLst>
      <p:ext uri="{BB962C8B-B14F-4D97-AF65-F5344CB8AC3E}">
        <p14:creationId xmlns:p14="http://schemas.microsoft.com/office/powerpoint/2010/main" val="2373391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11D91D65-5947-6547-07C6-7473657C9D0D}"/>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Arial" panose="020B0604020202020204" pitchFamily="34" charset="0"/>
                <a:cs typeface="Arial" panose="020B0604020202020204" pitchFamily="34" charset="0"/>
              </a:rPr>
              <a:t>ABSTRACT</a:t>
            </a:r>
            <a:endParaRPr lang="en-IN" sz="2800" b="1" dirty="0">
              <a:latin typeface="Arial" panose="020B0604020202020204" pitchFamily="34" charset="0"/>
              <a:cs typeface="Arial" panose="020B0604020202020204" pitchFamily="34" charset="0"/>
            </a:endParaRPr>
          </a:p>
        </p:txBody>
      </p:sp>
      <p:sp>
        <p:nvSpPr>
          <p:cNvPr id="5" name="Subtitle 5">
            <a:extLst>
              <a:ext uri="{FF2B5EF4-FFF2-40B4-BE49-F238E27FC236}">
                <a16:creationId xmlns:a16="http://schemas.microsoft.com/office/drawing/2014/main" id="{FB42C9CB-0485-9246-94D8-46E63FA46923}"/>
              </a:ext>
            </a:extLst>
          </p:cNvPr>
          <p:cNvSpPr txBox="1">
            <a:spLocks/>
          </p:cNvSpPr>
          <p:nvPr/>
        </p:nvSpPr>
        <p:spPr>
          <a:xfrm>
            <a:off x="1524000" y="1458605"/>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algn="just"/>
            <a:r>
              <a:rPr lang="en-US" sz="2000" dirty="0">
                <a:latin typeface="Arial" panose="020B0604020202020204" pitchFamily="34" charset="0"/>
                <a:cs typeface="Arial" panose="020B0604020202020204" pitchFamily="34" charset="0"/>
              </a:rPr>
              <a:t>Growing number of stray animals and increasing concern for animal welfare highlight the need for organized adoption platforms.</a:t>
            </a:r>
          </a:p>
          <a:p>
            <a:pPr algn="just"/>
            <a:r>
              <a:rPr lang="en-US" sz="2000" dirty="0">
                <a:latin typeface="Arial" panose="020B0604020202020204" pitchFamily="34" charset="0"/>
                <a:cs typeface="Arial" panose="020B0604020202020204" pitchFamily="34" charset="0"/>
              </a:rPr>
              <a:t>AdoptNest is a web-based pet adoption management system designed to streamline the adoption process.</a:t>
            </a:r>
          </a:p>
          <a:p>
            <a:pPr algn="just"/>
            <a:r>
              <a:rPr lang="en-US" sz="2000" dirty="0">
                <a:latin typeface="Arial" panose="020B0604020202020204" pitchFamily="34" charset="0"/>
                <a:cs typeface="Arial" panose="020B0604020202020204" pitchFamily="34" charset="0"/>
              </a:rPr>
              <a:t>Acts as a centralized hub for individuals to discover pets available for adoption and connect with pet providers.</a:t>
            </a:r>
          </a:p>
          <a:p>
            <a:pPr algn="just"/>
            <a:r>
              <a:rPr lang="en-US" sz="2000" dirty="0">
                <a:latin typeface="Arial" panose="020B0604020202020204" pitchFamily="34" charset="0"/>
                <a:cs typeface="Arial" panose="020B0604020202020204" pitchFamily="34" charset="0"/>
              </a:rPr>
              <a:t>Offers detailed pet profiles including species, breed, age, health, vaccination status, and temperament.</a:t>
            </a:r>
          </a:p>
          <a:p>
            <a:pPr algn="just"/>
            <a:r>
              <a:rPr lang="en-US" sz="2000" dirty="0">
                <a:latin typeface="Arial" panose="020B0604020202020204" pitchFamily="34" charset="0"/>
                <a:cs typeface="Arial" panose="020B0604020202020204" pitchFamily="34" charset="0"/>
              </a:rPr>
              <a:t>Promotes responsible and ethical adoption by ensuring transparency and access to complete pet information.</a:t>
            </a:r>
          </a:p>
          <a:p>
            <a:pPr algn="just"/>
            <a:r>
              <a:rPr lang="en-US" sz="2000" dirty="0">
                <a:latin typeface="Arial" panose="020B0604020202020204" pitchFamily="34" charset="0"/>
                <a:cs typeface="Arial" panose="020B0604020202020204" pitchFamily="34" charset="0"/>
              </a:rPr>
              <a:t>Includes modules for adoption requests, health tracking, blogs, and application tracking.</a:t>
            </a:r>
          </a:p>
          <a:p>
            <a:pPr algn="just"/>
            <a:r>
              <a:rPr lang="en-US" sz="2000" dirty="0">
                <a:latin typeface="Arial" panose="020B0604020202020204" pitchFamily="34" charset="0"/>
                <a:cs typeface="Arial" panose="020B0604020202020204" pitchFamily="34" charset="0"/>
              </a:rPr>
              <a:t>Simplifies processes, reduces paperwork, and enhances communication between adopters and providers.</a:t>
            </a:r>
          </a:p>
          <a:p>
            <a:pPr marL="45720" indent="0" algn="just">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4793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48A9874F-0460-9E2C-64B6-6979806311C9}"/>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INTRODUCTION</a:t>
            </a:r>
            <a:endParaRPr lang="en-IN" sz="3200" dirty="0">
              <a:latin typeface="Arial" panose="020B0604020202020204" pitchFamily="34" charset="0"/>
              <a:cs typeface="Arial" panose="020B0604020202020204" pitchFamily="34" charset="0"/>
            </a:endParaRPr>
          </a:p>
        </p:txBody>
      </p:sp>
      <p:sp>
        <p:nvSpPr>
          <p:cNvPr id="5" name="Subtitle 5">
            <a:extLst>
              <a:ext uri="{FF2B5EF4-FFF2-40B4-BE49-F238E27FC236}">
                <a16:creationId xmlns:a16="http://schemas.microsoft.com/office/drawing/2014/main" id="{E7A710DB-225A-29F5-6A1F-C67A04A8E830}"/>
              </a:ext>
            </a:extLst>
          </p:cNvPr>
          <p:cNvSpPr txBox="1">
            <a:spLocks/>
          </p:cNvSpPr>
          <p:nvPr/>
        </p:nvSpPr>
        <p:spPr>
          <a:xfrm>
            <a:off x="1524000" y="1543664"/>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lgn="just">
              <a:buNone/>
            </a:pPr>
            <a:r>
              <a:rPr lang="en-US" sz="2000" b="1" dirty="0">
                <a:latin typeface="Arial" panose="020B0604020202020204" pitchFamily="34" charset="0"/>
                <a:cs typeface="Arial" panose="020B0604020202020204" pitchFamily="34" charset="0"/>
              </a:rPr>
              <a:t>Purpose of AdoptNest</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The main purpose of AdoptNest is to simplify the pet adoption process by providing an online platform where users can find pets, view their details, and adopt them easily. It aims to reduce manual work, improve communication between adopters and pet providers, and promote responsible pet ownership.</a:t>
            </a:r>
          </a:p>
          <a:p>
            <a:pPr algn="just"/>
            <a:endParaRPr lang="en-US" sz="2000" dirty="0">
              <a:latin typeface="Arial" panose="020B0604020202020204" pitchFamily="34" charset="0"/>
              <a:cs typeface="Arial" panose="020B0604020202020204" pitchFamily="34" charset="0"/>
            </a:endParaRPr>
          </a:p>
          <a:p>
            <a:pPr marL="45720" indent="0" algn="just">
              <a:buNone/>
            </a:pPr>
            <a:r>
              <a:rPr lang="en-US" sz="2000" b="1" dirty="0">
                <a:latin typeface="Arial" panose="020B0604020202020204" pitchFamily="34" charset="0"/>
                <a:cs typeface="Arial" panose="020B0604020202020204" pitchFamily="34" charset="0"/>
              </a:rPr>
              <a:t>Why This System is Important</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Raises awareness about adopting pets instead of buying.</a:t>
            </a:r>
          </a:p>
          <a:p>
            <a:pPr algn="just"/>
            <a:r>
              <a:rPr lang="en-US" sz="2000" dirty="0">
                <a:latin typeface="Arial" panose="020B0604020202020204" pitchFamily="34" charset="0"/>
                <a:cs typeface="Arial" panose="020B0604020202020204" pitchFamily="34" charset="0"/>
              </a:rPr>
              <a:t>Helps reduce the number of stray and abandoned animals.</a:t>
            </a:r>
          </a:p>
          <a:p>
            <a:pPr algn="just"/>
            <a:r>
              <a:rPr lang="en-US" sz="2000" dirty="0">
                <a:latin typeface="Arial" panose="020B0604020202020204" pitchFamily="34" charset="0"/>
                <a:cs typeface="Arial" panose="020B0604020202020204" pitchFamily="34" charset="0"/>
              </a:rPr>
              <a:t>Makes the adoption process easier, faster, and more transparent.</a:t>
            </a:r>
          </a:p>
          <a:p>
            <a:pPr algn="just"/>
            <a:r>
              <a:rPr lang="en-US" sz="2000" dirty="0">
                <a:latin typeface="Arial" panose="020B0604020202020204" pitchFamily="34" charset="0"/>
                <a:cs typeface="Arial" panose="020B0604020202020204" pitchFamily="34" charset="0"/>
              </a:rPr>
              <a:t>Provides complete information about pets, including health and vaccination records, helping adopters make better decisions.</a:t>
            </a:r>
          </a:p>
        </p:txBody>
      </p:sp>
    </p:spTree>
    <p:extLst>
      <p:ext uri="{BB962C8B-B14F-4D97-AF65-F5344CB8AC3E}">
        <p14:creationId xmlns:p14="http://schemas.microsoft.com/office/powerpoint/2010/main" val="2697988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53F55F11-DBAB-FD09-C11D-3569D9C7CAF9}"/>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sz="2800">
                <a:latin typeface="Arial"/>
              </a:defRPr>
            </a:pPr>
            <a:r>
              <a:rPr lang="en-IN" sz="2800" b="1" dirty="0"/>
              <a:t>EXISTING SYSTEM </a:t>
            </a:r>
            <a:endParaRPr lang="en-US" sz="3200" dirty="0">
              <a:latin typeface="Arial" panose="020B0604020202020204" pitchFamily="34" charset="0"/>
              <a:cs typeface="Arial" panose="020B0604020202020204" pitchFamily="34" charset="0"/>
            </a:endParaRPr>
          </a:p>
        </p:txBody>
      </p:sp>
      <p:sp>
        <p:nvSpPr>
          <p:cNvPr id="5" name="Subtitle 5">
            <a:extLst>
              <a:ext uri="{FF2B5EF4-FFF2-40B4-BE49-F238E27FC236}">
                <a16:creationId xmlns:a16="http://schemas.microsoft.com/office/drawing/2014/main" id="{D790A363-4557-F37A-835C-77AE3C986E39}"/>
              </a:ext>
            </a:extLst>
          </p:cNvPr>
          <p:cNvSpPr txBox="1">
            <a:spLocks/>
          </p:cNvSpPr>
          <p:nvPr/>
        </p:nvSpPr>
        <p:spPr>
          <a:xfrm>
            <a:off x="1524000" y="17304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Pet adoption is done manually, which is slow and confusing.</a:t>
            </a:r>
          </a:p>
          <a:p>
            <a:pPr marL="45720"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No single place to check all pet details.</a:t>
            </a:r>
          </a:p>
          <a:p>
            <a:pPr marL="45720"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Hard for adopters and pet owners to talk and share information easily.</a:t>
            </a:r>
          </a:p>
          <a:p>
            <a:pPr marL="45720"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Pet health and background details are not clear or easy to find.</a:t>
            </a:r>
          </a:p>
        </p:txBody>
      </p:sp>
    </p:spTree>
    <p:extLst>
      <p:ext uri="{BB962C8B-B14F-4D97-AF65-F5344CB8AC3E}">
        <p14:creationId xmlns:p14="http://schemas.microsoft.com/office/powerpoint/2010/main" val="930597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E26C4-4565-0916-6DBA-D24B27F8BF03}"/>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FA43545E-CD01-4659-AFC0-7DFB9B1D90DE}"/>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latin typeface="Arial" panose="020B0604020202020204" pitchFamily="34" charset="0"/>
                <a:cs typeface="Arial" panose="020B0604020202020204" pitchFamily="34" charset="0"/>
              </a:rPr>
              <a:t>PROPOSED SYSTEM </a:t>
            </a:r>
            <a:endParaRPr lang="en-IN" sz="2800" dirty="0">
              <a:latin typeface="Arial" panose="020B0604020202020204" pitchFamily="34" charset="0"/>
              <a:cs typeface="Arial" panose="020B0604020202020204" pitchFamily="34" charset="0"/>
            </a:endParaRPr>
          </a:p>
        </p:txBody>
      </p:sp>
      <p:sp>
        <p:nvSpPr>
          <p:cNvPr id="5" name="Subtitle 5">
            <a:extLst>
              <a:ext uri="{FF2B5EF4-FFF2-40B4-BE49-F238E27FC236}">
                <a16:creationId xmlns:a16="http://schemas.microsoft.com/office/drawing/2014/main" id="{E155476F-6237-AA91-0859-226B415FFEE3}"/>
              </a:ext>
            </a:extLst>
          </p:cNvPr>
          <p:cNvSpPr txBox="1">
            <a:spLocks/>
          </p:cNvSpPr>
          <p:nvPr/>
        </p:nvSpPr>
        <p:spPr>
          <a:xfrm>
            <a:off x="1524000" y="1730477"/>
            <a:ext cx="9144000" cy="4630993"/>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algn="just"/>
            <a:r>
              <a:rPr lang="en-US" sz="2000" dirty="0">
                <a:latin typeface="Arial" panose="020B0604020202020204" pitchFamily="34" charset="0"/>
                <a:cs typeface="Arial" panose="020B0604020202020204" pitchFamily="34" charset="0"/>
              </a:rPr>
              <a:t>AdoptNest is a web-based system that replaces manual pet adoption processes with a centralized digital platform.</a:t>
            </a:r>
          </a:p>
          <a:p>
            <a:pPr algn="just"/>
            <a:r>
              <a:rPr lang="en-US" sz="2000" dirty="0">
                <a:latin typeface="Arial" panose="020B0604020202020204" pitchFamily="34" charset="0"/>
                <a:cs typeface="Arial" panose="020B0604020202020204" pitchFamily="34" charset="0"/>
              </a:rPr>
              <a:t>Users can browse pets with detailed profiles including images, breed, age, health status, and vaccination records.</a:t>
            </a:r>
          </a:p>
          <a:p>
            <a:pPr algn="just"/>
            <a:r>
              <a:rPr lang="en-US" sz="2000" dirty="0">
                <a:latin typeface="Arial" panose="020B0604020202020204" pitchFamily="34" charset="0"/>
                <a:cs typeface="Arial" panose="020B0604020202020204" pitchFamily="34" charset="0"/>
              </a:rPr>
              <a:t>The platform features a user-friendly interface for submitting adoption requests, tracking status, and contacting pet providers.</a:t>
            </a:r>
          </a:p>
          <a:p>
            <a:pPr algn="just"/>
            <a:r>
              <a:rPr lang="en-US" sz="2000" dirty="0">
                <a:latin typeface="Arial" panose="020B0604020202020204" pitchFamily="34" charset="0"/>
                <a:cs typeface="Arial" panose="020B0604020202020204" pitchFamily="34" charset="0"/>
              </a:rPr>
              <a:t>A secure database manages pet data, health records, user profiles, and adoption history.</a:t>
            </a:r>
          </a:p>
          <a:p>
            <a:pPr algn="just"/>
            <a:r>
              <a:rPr lang="en-US" sz="2000" dirty="0">
                <a:latin typeface="Arial" panose="020B0604020202020204" pitchFamily="34" charset="0"/>
                <a:cs typeface="Arial" panose="020B0604020202020204" pitchFamily="34" charset="0"/>
              </a:rPr>
              <a:t>Includes a blog section with educational content on pet care and responsible adoption.</a:t>
            </a:r>
          </a:p>
          <a:p>
            <a:pPr algn="just"/>
            <a:r>
              <a:rPr lang="en-US" sz="2000" dirty="0">
                <a:latin typeface="Arial" panose="020B0604020202020204" pitchFamily="34" charset="0"/>
                <a:cs typeface="Arial" panose="020B0604020202020204" pitchFamily="34" charset="0"/>
              </a:rPr>
              <a:t>Aims to boost adoption rates, improve user experience, and support animal welfare.</a:t>
            </a:r>
          </a:p>
        </p:txBody>
      </p:sp>
    </p:spTree>
    <p:extLst>
      <p:ext uri="{BB962C8B-B14F-4D97-AF65-F5344CB8AC3E}">
        <p14:creationId xmlns:p14="http://schemas.microsoft.com/office/powerpoint/2010/main" val="215385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AA22-03E8-E43C-A5E2-69AEACF00EEF}"/>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38CCBA04-87C9-2D17-5378-0A8D18E96D95}"/>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Arial" panose="020B0604020202020204" pitchFamily="34" charset="0"/>
                <a:cs typeface="Arial" panose="020B0604020202020204" pitchFamily="34" charset="0"/>
              </a:rPr>
              <a:t>TECHNICAL DESIGN DIAGRAM</a:t>
            </a:r>
            <a:endParaRPr lang="en-IN" sz="3200" dirty="0">
              <a:latin typeface="Arial" panose="020B0604020202020204" pitchFamily="34" charset="0"/>
              <a:cs typeface="Arial" panose="020B0604020202020204" pitchFamily="34" charset="0"/>
            </a:endParaRPr>
          </a:p>
        </p:txBody>
      </p:sp>
      <p:sp>
        <p:nvSpPr>
          <p:cNvPr id="5" name="Subtitle 5">
            <a:extLst>
              <a:ext uri="{FF2B5EF4-FFF2-40B4-BE49-F238E27FC236}">
                <a16:creationId xmlns:a16="http://schemas.microsoft.com/office/drawing/2014/main" id="{CEADD1DF-1109-DFB6-78B4-BC3E9FD6A11B}"/>
              </a:ext>
            </a:extLst>
          </p:cNvPr>
          <p:cNvSpPr txBox="1">
            <a:spLocks/>
          </p:cNvSpPr>
          <p:nvPr/>
        </p:nvSpPr>
        <p:spPr>
          <a:xfrm>
            <a:off x="1524000" y="1606603"/>
            <a:ext cx="9144000" cy="353962"/>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IN" sz="2000" b="1" dirty="0">
                <a:latin typeface="Arial" panose="020B0604020202020204" pitchFamily="34" charset="0"/>
                <a:cs typeface="Arial" panose="020B0604020202020204" pitchFamily="34" charset="0"/>
              </a:rPr>
              <a:t>DATA FLOW DIAGRAM (LEVEL 0) </a:t>
            </a: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94F8D0D-D592-A20D-CC6F-2EC0C7C51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851" y="2126508"/>
            <a:ext cx="3816298" cy="4107246"/>
          </a:xfrm>
          <a:prstGeom prst="rect">
            <a:avLst/>
          </a:prstGeom>
          <a:ln>
            <a:solidFill>
              <a:schemeClr val="tx1"/>
            </a:solidFill>
          </a:ln>
        </p:spPr>
      </p:pic>
    </p:spTree>
    <p:extLst>
      <p:ext uri="{BB962C8B-B14F-4D97-AF65-F5344CB8AC3E}">
        <p14:creationId xmlns:p14="http://schemas.microsoft.com/office/powerpoint/2010/main" val="286661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316A8-2186-D84D-DE89-5CEC35609975}"/>
            </a:ext>
          </a:extLst>
        </p:cNvPr>
        <p:cNvGrpSpPr/>
        <p:nvPr/>
      </p:nvGrpSpPr>
      <p:grpSpPr>
        <a:xfrm>
          <a:off x="0" y="0"/>
          <a:ext cx="0" cy="0"/>
          <a:chOff x="0" y="0"/>
          <a:chExt cx="0" cy="0"/>
        </a:xfrm>
      </p:grpSpPr>
      <p:sp>
        <p:nvSpPr>
          <p:cNvPr id="4" name="Title 7">
            <a:extLst>
              <a:ext uri="{FF2B5EF4-FFF2-40B4-BE49-F238E27FC236}">
                <a16:creationId xmlns:a16="http://schemas.microsoft.com/office/drawing/2014/main" id="{A2E129F5-5869-BCC6-47DA-D47B49B4D68D}"/>
              </a:ext>
            </a:extLst>
          </p:cNvPr>
          <p:cNvSpPr txBox="1">
            <a:spLocks/>
          </p:cNvSpPr>
          <p:nvPr/>
        </p:nvSpPr>
        <p:spPr>
          <a:xfrm>
            <a:off x="1524000" y="768402"/>
            <a:ext cx="9144000"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Arial" panose="020B0604020202020204" pitchFamily="34" charset="0"/>
                <a:cs typeface="Arial" panose="020B0604020202020204" pitchFamily="34" charset="0"/>
              </a:rPr>
              <a:t>TECHNICAL DESIGN DIAGRAM</a:t>
            </a:r>
            <a:endParaRPr lang="en-IN" sz="3200" dirty="0">
              <a:latin typeface="Arial" panose="020B0604020202020204" pitchFamily="34" charset="0"/>
              <a:cs typeface="Arial" panose="020B0604020202020204" pitchFamily="34" charset="0"/>
            </a:endParaRPr>
          </a:p>
        </p:txBody>
      </p:sp>
      <p:sp>
        <p:nvSpPr>
          <p:cNvPr id="5" name="Subtitle 5">
            <a:extLst>
              <a:ext uri="{FF2B5EF4-FFF2-40B4-BE49-F238E27FC236}">
                <a16:creationId xmlns:a16="http://schemas.microsoft.com/office/drawing/2014/main" id="{9C90B336-57AF-9190-68C4-234804E4E982}"/>
              </a:ext>
            </a:extLst>
          </p:cNvPr>
          <p:cNvSpPr txBox="1">
            <a:spLocks/>
          </p:cNvSpPr>
          <p:nvPr/>
        </p:nvSpPr>
        <p:spPr>
          <a:xfrm>
            <a:off x="1524000" y="1606603"/>
            <a:ext cx="9144000" cy="353962"/>
          </a:xfrm>
          <a:prstGeom prst="rect">
            <a:avLst/>
          </a:prstGeom>
        </p:spPr>
        <p:txBody>
          <a:bodyPr vert="horz" lIns="91440" tIns="45720" rIns="91440" bIns="45720" rtlCol="0">
            <a:noAutofit/>
          </a:bodyPr>
          <a:lst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a:lstStyle>
          <a:p>
            <a:pPr marL="45720" indent="0">
              <a:buNone/>
            </a:pPr>
            <a:r>
              <a:rPr lang="en-IN" sz="2000" b="1" dirty="0">
                <a:latin typeface="Arial" panose="020B0604020202020204" pitchFamily="34" charset="0"/>
                <a:cs typeface="Arial" panose="020B0604020202020204" pitchFamily="34" charset="0"/>
              </a:rPr>
              <a:t>DATA FLOW DIAGRAM (LEVEL 1) </a:t>
            </a:r>
            <a:endParaRPr lang="en-IN"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EA964A7-4DB7-F618-197A-1AC380EDD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110" y="2153263"/>
            <a:ext cx="3569295" cy="4146915"/>
          </a:xfrm>
          <a:prstGeom prst="rect">
            <a:avLst/>
          </a:prstGeom>
          <a:ln>
            <a:solidFill>
              <a:schemeClr val="tx1"/>
            </a:solidFill>
          </a:ln>
        </p:spPr>
      </p:pic>
    </p:spTree>
    <p:extLst>
      <p:ext uri="{BB962C8B-B14F-4D97-AF65-F5344CB8AC3E}">
        <p14:creationId xmlns:p14="http://schemas.microsoft.com/office/powerpoint/2010/main" val="102279459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TM03457444[[fn=Basis]]</Template>
  <TotalTime>114</TotalTime>
  <Words>1261</Words>
  <Application>Microsoft Office PowerPoint</Application>
  <PresentationFormat>Widescreen</PresentationFormat>
  <Paragraphs>145</Paragraphs>
  <Slides>33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Corbel</vt:lpstr>
      <vt:lpstr>Basis</vt:lpstr>
      <vt:lpstr>Sri Krishna Arts and Science College Department of Computer Technology and Data Science  Academic Year 2023-2026   Industrial Exposure Training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Monisha R</dc:creator>
  <cp:lastModifiedBy>Monisha R</cp:lastModifiedBy>
  <cp:revision>6</cp:revision>
  <dcterms:created xsi:type="dcterms:W3CDTF">2025-07-25T11:06:02Z</dcterms:created>
  <dcterms:modified xsi:type="dcterms:W3CDTF">2025-07-25T17:24:29Z</dcterms:modified>
</cp:coreProperties>
</file>